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3" r:id="rId13"/>
    <p:sldId id="264" r:id="rId14"/>
    <p:sldId id="265" r:id="rId15"/>
    <p:sldId id="268" r:id="rId10"/>
    <p:sldId id="269" r:id="rId11"/>
    <p:sldId id="270" r:id="rId12"/>
    <p:sldId id="266" r:id="rId16"/>
    <p:sldId id="26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E18F"/>
    <a:srgbClr val="63A808"/>
    <a:srgbClr val="0E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2FA54-E94E-4027-B981-E4A743CFAA1C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9C579-F2E4-443D-8CF3-A8F0C37BB25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5608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9C579-F2E4-443D-8CF3-A8F0C37BB259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338334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3603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2391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659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8549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273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059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833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538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1784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3949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9474723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D7E9BB8-590B-44E8-84A3-89E8B2392F6E}" type="datetimeFigureOut">
              <a:rPr lang="fr-CA" smtClean="0"/>
              <a:t>2025-10-21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5B2315D-07A2-4EE1-88A0-7198DF65634C}" type="slidenum">
              <a:rPr lang="fr-CA" smtClean="0"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E4ED9F1-55B2-C636-EDA8-1DED017E1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indications de types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F4DDD9-9F89-CCA5-1226-15FD144EF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le mode strict</a:t>
            </a:r>
          </a:p>
        </p:txBody>
      </p:sp>
    </p:spTree>
    <p:extLst>
      <p:ext uri="{BB962C8B-B14F-4D97-AF65-F5344CB8AC3E}">
        <p14:creationId xmlns:p14="http://schemas.microsoft.com/office/powerpoint/2010/main" val="304891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9E8076B-702D-CBE7-C7DB-255898FD6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indications de types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9F375FD-01DB-7803-CAC6-6DD6BB987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491" y="1845734"/>
            <a:ext cx="10556341" cy="4023360"/>
          </a:xfrm>
        </p:spPr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fr-FR" sz="2000" dirty="0"/>
              <a:t>Les indications de types sont un mécanisme dans le langage Python qui permet de renforcer les validations de types qui sont effectuées durant l'exécution d'un programme.</a:t>
            </a:r>
          </a:p>
          <a:p>
            <a:pPr lvl="1">
              <a:lnSpc>
                <a:spcPct val="100000"/>
              </a:lnSpc>
            </a:pPr>
            <a:endParaRPr lang="fr-FR" sz="2000" dirty="0"/>
          </a:p>
          <a:p>
            <a:pPr lvl="1">
              <a:lnSpc>
                <a:spcPct val="100000"/>
              </a:lnSpc>
            </a:pPr>
            <a:r>
              <a:rPr lang="fr-FR" sz="2000" dirty="0"/>
              <a:t>On parle ici de vérifier, à chaque affectation, que le type de la valeur affecté à une variable correspond à celui qui a été choisi au moment de la définition de la variable</a:t>
            </a:r>
          </a:p>
          <a:p>
            <a:pPr lvl="1">
              <a:lnSpc>
                <a:spcPct val="100000"/>
              </a:lnSpc>
            </a:pPr>
            <a:endParaRPr lang="fr-FR" sz="2000" dirty="0"/>
          </a:p>
          <a:p>
            <a:pPr lvl="1">
              <a:lnSpc>
                <a:spcPct val="100000"/>
              </a:lnSpc>
            </a:pPr>
            <a:r>
              <a:rPr lang="fr-FR" sz="2000" dirty="0"/>
              <a:t>On applique aussi les mêmes vérifications lors des appels de fonctions, au niveau des paramètres de la fonction appelée et aussi de la valeur retournée par les fonctions. (voir diapo 7)</a:t>
            </a:r>
            <a:endParaRPr lang="fr-CA" sz="2000" dirty="0"/>
          </a:p>
        </p:txBody>
      </p:sp>
    </p:spTree>
    <p:extLst>
      <p:ext uri="{BB962C8B-B14F-4D97-AF65-F5344CB8AC3E}">
        <p14:creationId xmlns:p14="http://schemas.microsoft.com/office/powerpoint/2010/main" val="3434921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2F6D46-C216-F09A-EEB7-18588D74D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Exemples d’indications de types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5F6E72F-2FE8-4D8B-053D-AB1B46CC095A}"/>
              </a:ext>
            </a:extLst>
          </p:cNvPr>
          <p:cNvSpPr txBox="1"/>
          <p:nvPr/>
        </p:nvSpPr>
        <p:spPr>
          <a:xfrm>
            <a:off x="1010838" y="5256443"/>
            <a:ext cx="10567657" cy="923330"/>
          </a:xfrm>
          <a:prstGeom prst="rect">
            <a:avLst/>
          </a:prstGeom>
          <a:solidFill>
            <a:srgbClr val="BAE18F"/>
          </a:solidFill>
          <a:ln w="28575">
            <a:solidFill>
              <a:srgbClr val="63A808"/>
            </a:solidFill>
          </a:ln>
        </p:spPr>
        <p:txBody>
          <a:bodyPr wrap="square">
            <a:spAutoFit/>
          </a:bodyPr>
          <a:lstStyle/>
          <a:p>
            <a:r>
              <a:rPr lang="fr-FR" dirty="0">
                <a:effectLst/>
              </a:rPr>
              <a:t>Il est important de noter ici que les indications de types ne sont</a:t>
            </a:r>
            <a:r>
              <a:rPr lang="fr-FR" dirty="0"/>
              <a:t> </a:t>
            </a:r>
            <a:r>
              <a:rPr lang="fr-FR" dirty="0">
                <a:effectLst/>
              </a:rPr>
              <a:t>que des </a:t>
            </a:r>
            <a:r>
              <a:rPr lang="fr-FR" b="1" dirty="0">
                <a:effectLst/>
              </a:rPr>
              <a:t>indications</a:t>
            </a:r>
            <a:r>
              <a:rPr lang="fr-FR" dirty="0">
                <a:effectLst/>
              </a:rPr>
              <a:t>. Elles permettent aux outils de validation des environnements de développement de </a:t>
            </a:r>
            <a:r>
              <a:rPr lang="fr-FR" b="1" dirty="0">
                <a:effectLst/>
              </a:rPr>
              <a:t>détecter certaines erreurs </a:t>
            </a:r>
            <a:r>
              <a:rPr lang="fr-FR" dirty="0">
                <a:effectLst/>
              </a:rPr>
              <a:t>de programmation, mais </a:t>
            </a:r>
            <a:r>
              <a:rPr lang="fr-FR" b="1" dirty="0">
                <a:effectLst/>
              </a:rPr>
              <a:t>n'empêcheront en rien l'exécution</a:t>
            </a:r>
            <a:r>
              <a:rPr lang="fr-FR" dirty="0">
                <a:effectLst/>
              </a:rPr>
              <a:t> du programme lorsque ces erreurs sont détectées</a:t>
            </a:r>
            <a:endParaRPr lang="fr-CA" dirty="0"/>
          </a:p>
        </p:txBody>
      </p:sp>
      <p:pic>
        <p:nvPicPr>
          <p:cNvPr id="18" name="Espace réservé du contenu 17">
            <a:extLst>
              <a:ext uri="{FF2B5EF4-FFF2-40B4-BE49-F238E27FC236}">
                <a16:creationId xmlns:a16="http://schemas.microsoft.com/office/drawing/2014/main" id="{1054F6AD-6CFB-3C7A-92A1-F78BECCBD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7397"/>
          <a:stretch>
            <a:fillRect/>
          </a:stretch>
        </p:blipFill>
        <p:spPr>
          <a:xfrm>
            <a:off x="1010837" y="1926891"/>
            <a:ext cx="8980887" cy="319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09C5FDB-558A-8E8A-62B8-8FAC74637A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Les fonctions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BBDB9105-26E0-018A-DF7F-003B91B164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comment mieux organiser son code!</a:t>
            </a:r>
          </a:p>
        </p:txBody>
      </p:sp>
    </p:spTree>
    <p:extLst>
      <p:ext uri="{BB962C8B-B14F-4D97-AF65-F5344CB8AC3E}">
        <p14:creationId xmlns:p14="http://schemas.microsoft.com/office/powerpoint/2010/main" val="510004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CF096F-1823-0587-ADFC-E3AEE56CA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fonctions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2C03201-BF6B-C42E-0B9F-8CEBF8A17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Les fonctions permettent de décomposer un programme en petits blocs qui pourront être réutilisés dans diverses circonstances. </a:t>
            </a:r>
          </a:p>
          <a:p>
            <a:r>
              <a:rPr lang="fr-FR" dirty="0"/>
              <a:t>Chaque petit bloc représente habituellement une tâche qui doit être accomplie pour arriver à l'objectif du programme. </a:t>
            </a:r>
          </a:p>
          <a:p>
            <a:r>
              <a:rPr lang="fr-FR" dirty="0"/>
              <a:t>Par exemple: </a:t>
            </a:r>
          </a:p>
          <a:p>
            <a:pPr lvl="1"/>
            <a:r>
              <a:rPr lang="fr-FR" dirty="0"/>
              <a:t>Calculer la moyenne</a:t>
            </a:r>
          </a:p>
          <a:p>
            <a:pPr lvl="1"/>
            <a:r>
              <a:rPr lang="fr-FR" dirty="0"/>
              <a:t>Déterminer la pente d'une droite</a:t>
            </a:r>
          </a:p>
          <a:p>
            <a:pPr lvl="1"/>
            <a:r>
              <a:rPr lang="fr-FR" dirty="0"/>
              <a:t>Calculer la factorielle d'un nombre.</a:t>
            </a:r>
          </a:p>
          <a:p>
            <a:pPr lvl="1"/>
            <a:endParaRPr lang="fr-FR" dirty="0"/>
          </a:p>
          <a:p>
            <a:r>
              <a:rPr lang="fr-FR" dirty="0"/>
              <a:t>Vous avez utilisé plusieurs fonctions déjà fournies par python! Par exemple:</a:t>
            </a:r>
          </a:p>
          <a:p>
            <a:pPr lvl="1"/>
            <a:r>
              <a:rPr lang="fr-FR" dirty="0" err="1">
                <a:solidFill>
                  <a:schemeClr val="accent3"/>
                </a:solidFill>
              </a:rPr>
              <a:t>print</a:t>
            </a:r>
            <a:r>
              <a:rPr lang="fr-FR" dirty="0"/>
              <a:t>(message)</a:t>
            </a:r>
          </a:p>
          <a:p>
            <a:pPr lvl="1"/>
            <a:r>
              <a:rPr lang="fr-FR" dirty="0">
                <a:solidFill>
                  <a:schemeClr val="accent3"/>
                </a:solidFill>
              </a:rPr>
              <a:t>round</a:t>
            </a:r>
            <a:r>
              <a:rPr lang="fr-FR" dirty="0"/>
              <a:t>(nombre, décimales)</a:t>
            </a:r>
          </a:p>
          <a:p>
            <a:pPr lvl="1"/>
            <a:r>
              <a:rPr lang="fr-FR" dirty="0" err="1">
                <a:solidFill>
                  <a:schemeClr val="accent3"/>
                </a:solidFill>
              </a:rPr>
              <a:t>len</a:t>
            </a:r>
            <a:r>
              <a:rPr lang="fr-FR" dirty="0"/>
              <a:t>(string)</a:t>
            </a:r>
          </a:p>
        </p:txBody>
      </p:sp>
    </p:spTree>
    <p:extLst>
      <p:ext uri="{BB962C8B-B14F-4D97-AF65-F5344CB8AC3E}">
        <p14:creationId xmlns:p14="http://schemas.microsoft.com/office/powerpoint/2010/main" val="676690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B13176-0923-3F70-BC8D-D4A588BFD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fonctions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8024B5E-CB96-CFA2-7F3F-121EA7C9F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fr-FR" sz="2000" dirty="0"/>
              <a:t>Une fonction ne doit être définie qu'une seule fois : on écrit ses instructions à un seul endroit dans un programme, et on peut par la suite l'appeler à toute occasion où il sera jugé nécessaire de le faire</a:t>
            </a:r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Les fonctions sont la base de la </a:t>
            </a:r>
            <a:r>
              <a:rPr lang="fr-FR" sz="2000" b="1" dirty="0"/>
              <a:t>réutilisabilité des programmes</a:t>
            </a:r>
            <a:r>
              <a:rPr lang="fr-FR" sz="2000" dirty="0"/>
              <a:t>, on définit une fonctionnalité une fois et on la réutilise à plusieurs endroits, ce qui permet de </a:t>
            </a:r>
            <a:r>
              <a:rPr lang="fr-FR" sz="2000" b="1" dirty="0"/>
              <a:t>minimiser la duplication </a:t>
            </a:r>
            <a:r>
              <a:rPr lang="fr-FR" sz="2000" dirty="0"/>
              <a:t>du code</a:t>
            </a:r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Il est même tout à fait possible de construire des "</a:t>
            </a:r>
            <a:r>
              <a:rPr lang="fr-FR" sz="2000" b="1" dirty="0"/>
              <a:t>bibliothèques</a:t>
            </a:r>
            <a:r>
              <a:rPr lang="fr-FR" sz="2000" dirty="0"/>
              <a:t>" : un </a:t>
            </a:r>
            <a:r>
              <a:rPr lang="fr-FR" sz="2000" b="1" dirty="0"/>
              <a:t>regroupement de fonctions</a:t>
            </a:r>
            <a:r>
              <a:rPr lang="fr-FR" sz="2000" dirty="0"/>
              <a:t> que l'on peut utiliser dans n'importe quel autre programme par la suite.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0933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4C7AF0-EDB8-F741-358C-D696497C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Définition d’une fonction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605AB8-EA72-463F-1CBE-3BEB06C9F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67" y="1845733"/>
            <a:ext cx="10840650" cy="1450757"/>
          </a:xfrm>
        </p:spPr>
        <p:txBody>
          <a:bodyPr>
            <a:normAutofit fontScale="85000" lnSpcReduction="20000"/>
          </a:bodyPr>
          <a:lstStyle/>
          <a:p>
            <a:r>
              <a:rPr lang="fr-CA" dirty="0"/>
              <a:t>les fonctions sont composées de plusieurs parties, regardons un exemple: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La fonction </a:t>
            </a:r>
            <a:r>
              <a:rPr lang="fr-CA" dirty="0">
                <a:solidFill>
                  <a:schemeClr val="accent3"/>
                </a:solidFill>
              </a:rPr>
              <a:t>bonjour</a:t>
            </a:r>
            <a:r>
              <a:rPr lang="fr-CA" dirty="0"/>
              <a:t>() permet d’afficher un message de bienvenue à l’utilisateur indiquant son </a:t>
            </a:r>
            <a:r>
              <a:rPr lang="fr-CA" b="1" dirty="0">
                <a:solidFill>
                  <a:srgbClr val="0070C0"/>
                </a:solidFill>
              </a:rPr>
              <a:t>nom</a:t>
            </a:r>
            <a:r>
              <a:rPr lang="fr-CA" dirty="0"/>
              <a:t> et son </a:t>
            </a:r>
            <a:r>
              <a:rPr lang="fr-CA" b="1" dirty="0">
                <a:solidFill>
                  <a:srgbClr val="0070C0"/>
                </a:solidFill>
              </a:rPr>
              <a:t>âge</a:t>
            </a:r>
          </a:p>
          <a:p>
            <a:pPr marL="201168" lvl="1" indent="0">
              <a:buNone/>
            </a:pPr>
            <a:endParaRPr lang="fr-CA" b="1" dirty="0">
              <a:solidFill>
                <a:srgbClr val="0070C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A325CD-4808-13C3-2EB8-07B1BB1347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54" b="24468"/>
          <a:stretch>
            <a:fillRect/>
          </a:stretch>
        </p:blipFill>
        <p:spPr>
          <a:xfrm>
            <a:off x="829267" y="2236206"/>
            <a:ext cx="5153715" cy="570368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F5F2430-F8C5-6830-3FE1-F7BB9E221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968067"/>
              </p:ext>
            </p:extLst>
          </p:nvPr>
        </p:nvGraphicFramePr>
        <p:xfrm>
          <a:off x="829267" y="3404863"/>
          <a:ext cx="11014044" cy="2635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3627">
                  <a:extLst>
                    <a:ext uri="{9D8B030D-6E8A-4147-A177-3AD203B41FA5}">
                      <a16:colId xmlns:a16="http://schemas.microsoft.com/office/drawing/2014/main" val="3597634783"/>
                    </a:ext>
                  </a:extLst>
                </a:gridCol>
                <a:gridCol w="9780417">
                  <a:extLst>
                    <a:ext uri="{9D8B030D-6E8A-4147-A177-3AD203B41FA5}">
                      <a16:colId xmlns:a16="http://schemas.microsoft.com/office/drawing/2014/main" val="1763307073"/>
                    </a:ext>
                  </a:extLst>
                </a:gridCol>
              </a:tblGrid>
              <a:tr h="451832">
                <a:tc>
                  <a:txBody>
                    <a:bodyPr/>
                    <a:lstStyle/>
                    <a:p>
                      <a:r>
                        <a:rPr lang="fr-CA" dirty="0"/>
                        <a:t>Partie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/>
                        <a:t>définition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508439"/>
                  </a:ext>
                </a:extLst>
              </a:tr>
              <a:tr h="451832">
                <a:tc>
                  <a:txBody>
                    <a:bodyPr/>
                    <a:lstStyle/>
                    <a:p>
                      <a:r>
                        <a:rPr lang="fr-CA" dirty="0" err="1">
                          <a:solidFill>
                            <a:srgbClr val="0E00C0"/>
                          </a:solidFill>
                        </a:rPr>
                        <a:t>def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mot-clé qui indique le </a:t>
                      </a:r>
                      <a:r>
                        <a:rPr lang="fr-CA" b="1" dirty="0">
                          <a:solidFill>
                            <a:schemeClr val="tx1"/>
                          </a:solidFill>
                        </a:rPr>
                        <a:t>début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de la définition d’une </a:t>
                      </a:r>
                      <a:r>
                        <a:rPr lang="fr-CA" b="1" dirty="0">
                          <a:solidFill>
                            <a:schemeClr val="tx1"/>
                          </a:solidFill>
                        </a:rPr>
                        <a:t>nouvelle fonction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364968"/>
                  </a:ext>
                </a:extLst>
              </a:tr>
              <a:tr h="451832"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chemeClr val="accent3"/>
                          </a:solidFill>
                        </a:rPr>
                        <a:t>bonjour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()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Est le </a:t>
                      </a:r>
                      <a:r>
                        <a:rPr lang="fr-CA" b="1" dirty="0">
                          <a:solidFill>
                            <a:schemeClr val="tx1"/>
                          </a:solidFill>
                        </a:rPr>
                        <a:t>nom de la fonction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, c’est lui que l’on va utiliser pour </a:t>
                      </a:r>
                      <a:r>
                        <a:rPr lang="fr-CA" b="1" dirty="0">
                          <a:solidFill>
                            <a:schemeClr val="tx1"/>
                          </a:solidFill>
                        </a:rPr>
                        <a:t>l’appeler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589584"/>
                  </a:ext>
                </a:extLst>
              </a:tr>
              <a:tr h="451832"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70C0"/>
                          </a:solidFill>
                        </a:rPr>
                        <a:t>nom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: </a:t>
                      </a:r>
                      <a:r>
                        <a:rPr lang="fr-CA" dirty="0" err="1">
                          <a:solidFill>
                            <a:schemeClr val="accent2"/>
                          </a:solidFill>
                        </a:rPr>
                        <a:t>str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CA" dirty="0" err="1">
                          <a:solidFill>
                            <a:srgbClr val="0070C0"/>
                          </a:solidFill>
                        </a:rPr>
                        <a:t>age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: </a:t>
                      </a:r>
                      <a:r>
                        <a:rPr lang="fr-CA" dirty="0" err="1">
                          <a:solidFill>
                            <a:schemeClr val="accent2"/>
                          </a:solidFill>
                        </a:rPr>
                        <a:t>int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Ce sont les </a:t>
                      </a:r>
                      <a:r>
                        <a:rPr lang="fr-CA" b="1" dirty="0">
                          <a:solidFill>
                            <a:schemeClr val="tx1"/>
                          </a:solidFill>
                        </a:rPr>
                        <a:t>paramètres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de la fonction, ce sont les données qui seront utilisées par les instructions à l’intérieur de la fonction. Ils sont composés comme ceci:  </a:t>
                      </a:r>
                      <a:r>
                        <a:rPr lang="fr-CA" dirty="0" err="1">
                          <a:solidFill>
                            <a:srgbClr val="0070C0"/>
                          </a:solidFill>
                        </a:rPr>
                        <a:t>nom_parametre</a:t>
                      </a:r>
                      <a:r>
                        <a:rPr lang="fr-CA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fr-CA" dirty="0">
                          <a:solidFill>
                            <a:schemeClr val="accent2"/>
                          </a:solidFill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43787"/>
                  </a:ext>
                </a:extLst>
              </a:tr>
              <a:tr h="451832"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-&gt; </a:t>
                      </a:r>
                      <a:r>
                        <a:rPr lang="fr-CA" dirty="0">
                          <a:solidFill>
                            <a:schemeClr val="accent2"/>
                          </a:solidFill>
                        </a:rPr>
                        <a:t>None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Définit le type de retour, si la fonction doit retourner une valeur! </a:t>
                      </a:r>
                    </a:p>
                    <a:p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Ici </a:t>
                      </a:r>
                      <a:r>
                        <a:rPr lang="fr-CA" b="1" dirty="0">
                          <a:solidFill>
                            <a:schemeClr val="accent2"/>
                          </a:solidFill>
                        </a:rPr>
                        <a:t>None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 indique qu’il n’y aura pas de valeur de retour. (À noter que ceci est une </a:t>
                      </a:r>
                      <a:r>
                        <a:rPr lang="fr-CA" b="1" dirty="0">
                          <a:solidFill>
                            <a:schemeClr val="tx1"/>
                          </a:solidFill>
                        </a:rPr>
                        <a:t>indication</a:t>
                      </a:r>
                      <a:r>
                        <a:rPr lang="fr-CA" dirty="0">
                          <a:solidFill>
                            <a:schemeClr val="tx1"/>
                          </a:solidFill>
                        </a:rPr>
                        <a:t>!)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74603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E7493B56-9A13-2AD8-CDE4-3BC9B04F7271}"/>
              </a:ext>
            </a:extLst>
          </p:cNvPr>
          <p:cNvSpPr txBox="1"/>
          <p:nvPr/>
        </p:nvSpPr>
        <p:spPr>
          <a:xfrm>
            <a:off x="7267670" y="521690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CA" dirty="0">
                <a:solidFill>
                  <a:srgbClr val="0E00C0"/>
                </a:solidFill>
              </a:rPr>
              <a:t>:</a:t>
            </a:r>
            <a:r>
              <a:rPr lang="fr-CA" dirty="0">
                <a:solidFill>
                  <a:schemeClr val="tx1"/>
                </a:solidFill>
              </a:rPr>
              <a:t> : </a:t>
            </a:r>
            <a:r>
              <a:rPr lang="fr-CA" b="1" dirty="0">
                <a:solidFill>
                  <a:schemeClr val="tx1"/>
                </a:solidFill>
              </a:rPr>
              <a:t>: </a:t>
            </a:r>
            <a:r>
              <a:rPr lang="fr-CA" dirty="0">
                <a:solidFill>
                  <a:schemeClr val="tx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793195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865709-53DD-ACB2-40C9-50EF36473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Exemple : addition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C33087-FC91-83C4-472C-7112FA3FB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933680"/>
          </a:xfrm>
        </p:spPr>
        <p:txBody>
          <a:bodyPr/>
          <a:lstStyle/>
          <a:p>
            <a:r>
              <a:rPr lang="fr-CA" dirty="0"/>
              <a:t>Regardons un exemple de fonction qui permet d’additionner deux entiers et qui retourne le résultat de l’opération: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86BE56-1843-DE74-C1D8-76F01B382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662871"/>
            <a:ext cx="10058400" cy="1194543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E1C6CB3E-4BBC-4C5F-09D2-D08A3E27A9C6}"/>
              </a:ext>
            </a:extLst>
          </p:cNvPr>
          <p:cNvSpPr txBox="1">
            <a:spLocks/>
          </p:cNvSpPr>
          <p:nvPr/>
        </p:nvSpPr>
        <p:spPr>
          <a:xfrm>
            <a:off x="8555525" y="3857414"/>
            <a:ext cx="2973010" cy="1450757"/>
          </a:xfrm>
          <a:prstGeom prst="rect">
            <a:avLst/>
          </a:prstGeom>
          <a:solidFill>
            <a:srgbClr val="BAE18F"/>
          </a:solidFill>
          <a:ln w="28575">
            <a:solidFill>
              <a:srgbClr val="63A808"/>
            </a:solidFill>
          </a:ln>
        </p:spPr>
        <p:txBody>
          <a:bodyPr vert="horz" lIns="0" tIns="45720" rIns="0" bIns="45720" rtlCol="0" anchor="ctr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tx1"/>
                </a:solidFill>
              </a:rPr>
              <a:t>Notez qu’en Python, les </a:t>
            </a:r>
            <a:r>
              <a:rPr lang="fr-FR" sz="1600" b="1" dirty="0">
                <a:solidFill>
                  <a:schemeClr val="tx1"/>
                </a:solidFill>
              </a:rPr>
              <a:t>fonctions</a:t>
            </a:r>
            <a:r>
              <a:rPr lang="fr-FR" sz="1600" dirty="0">
                <a:solidFill>
                  <a:schemeClr val="tx1"/>
                </a:solidFill>
              </a:rPr>
              <a:t> doivent être </a:t>
            </a:r>
            <a:r>
              <a:rPr lang="fr-FR" sz="1600" b="1" dirty="0">
                <a:solidFill>
                  <a:schemeClr val="tx1"/>
                </a:solidFill>
              </a:rPr>
              <a:t>définies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  <a:r>
              <a:rPr lang="fr-FR" sz="1600" b="1" dirty="0">
                <a:solidFill>
                  <a:schemeClr val="tx1"/>
                </a:solidFill>
              </a:rPr>
              <a:t>avant</a:t>
            </a:r>
            <a:r>
              <a:rPr lang="fr-FR" sz="1600" dirty="0">
                <a:solidFill>
                  <a:schemeClr val="tx1"/>
                </a:solidFill>
              </a:rPr>
              <a:t> leur </a:t>
            </a:r>
            <a:r>
              <a:rPr lang="fr-FR" sz="1600" b="1" dirty="0">
                <a:solidFill>
                  <a:schemeClr val="tx1"/>
                </a:solidFill>
              </a:rPr>
              <a:t>utilisation</a:t>
            </a:r>
            <a:r>
              <a:rPr lang="fr-FR" sz="1600" dirty="0">
                <a:solidFill>
                  <a:schemeClr val="tx1"/>
                </a:solidFill>
              </a:rPr>
              <a:t> </a:t>
            </a:r>
          </a:p>
          <a:p>
            <a:r>
              <a:rPr lang="fr-FR" sz="1600" dirty="0">
                <a:solidFill>
                  <a:schemeClr val="tx1"/>
                </a:solidFill>
              </a:rPr>
              <a:t>(les définitions des fonctions se trouvent avant leur utilisation dans le fichier)</a:t>
            </a:r>
            <a:endParaRPr lang="fr-CA" sz="1600" dirty="0">
              <a:solidFill>
                <a:schemeClr val="tx1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5864E1B9-4F76-78DA-04FA-B5E5BF68A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3704925"/>
            <a:ext cx="7308787" cy="23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11366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152</TotalTime>
  <Words>798</Words>
  <Application>Microsoft Office PowerPoint</Application>
  <PresentationFormat>Grand écran</PresentationFormat>
  <Paragraphs>86</Paragraphs>
  <Slides>16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Cascadia Code</vt:lpstr>
      <vt:lpstr>Rétrospective</vt:lpstr>
      <vt:lpstr>Les dictionnaires et les fonctions</vt:lpstr>
      <vt:lpstr>Contenu du cours</vt:lpstr>
      <vt:lpstr>Les dictionnaires</vt:lpstr>
      <vt:lpstr>Les dictionnaires</vt:lpstr>
      <vt:lpstr>Créer un dictionnaire</vt:lpstr>
      <vt:lpstr>Manipulations d’un dictionnaire</vt:lpstr>
      <vt:lpstr>Manipulations d’un dictionnaire</vt:lpstr>
      <vt:lpstr>Manipulations d’un dictionnaire</vt:lpstr>
      <vt:lpstr>Les indications de types</vt:lpstr>
      <vt:lpstr>Les indications de types</vt:lpstr>
      <vt:lpstr>Exemples d’indications de types</vt:lpstr>
      <vt:lpstr>Les fonctions</vt:lpstr>
      <vt:lpstr>Les fonctions</vt:lpstr>
      <vt:lpstr>Les fonctions</vt:lpstr>
      <vt:lpstr>Définition d’une fonction</vt:lpstr>
      <vt:lpstr>Exemple : addition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Charles Lemaire</dc:creator>
  <cp:lastModifiedBy>Mathieu Levesque</cp:lastModifiedBy>
  <cp:revision>9</cp:revision>
  <dcterms:created xsi:type="dcterms:W3CDTF">2025-10-19T20:41:16Z</dcterms:created>
  <dcterms:modified xsi:type="dcterms:W3CDTF">2025-10-22T01:52:48Z</dcterms:modified>
</cp:coreProperties>
</file>