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8" r:id="rId4"/>
    <p:sldId id="259" r:id="rId5"/>
    <p:sldId id="260" r:id="rId6"/>
    <p:sldId id="261" r:id="rId7"/>
    <p:sldId id="262" r:id="rId8"/>
    <p:sldId id="27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E18F"/>
    <a:srgbClr val="63A808"/>
    <a:srgbClr val="0E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2FA54-E94E-4027-B981-E4A743CFAA1C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9C579-F2E4-443D-8CF3-A8F0C37BB25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5608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9C579-F2E4-443D-8CF3-A8F0C37BB259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27262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9C579-F2E4-443D-8CF3-A8F0C37BB259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549615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603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2391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659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854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273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059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833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1538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1784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83949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474723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9FA8170-BAA7-0B39-51A2-F0C05AEF9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dictionnaires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F853E2-6CCF-2753-3C4A-06272D222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une alternative aux listes</a:t>
            </a:r>
          </a:p>
        </p:txBody>
      </p:sp>
    </p:spTree>
    <p:extLst>
      <p:ext uri="{BB962C8B-B14F-4D97-AF65-F5344CB8AC3E}">
        <p14:creationId xmlns:p14="http://schemas.microsoft.com/office/powerpoint/2010/main" val="1863168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D740627-B092-6779-0496-EE27C749A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dictionnaires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97C5985-7DE4-5B0F-1A26-0048E3C68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359193"/>
          </a:xfrm>
        </p:spPr>
        <p:txBody>
          <a:bodyPr/>
          <a:lstStyle/>
          <a:p>
            <a:r>
              <a:rPr lang="fr-FR" dirty="0"/>
              <a:t>Les dictionnaires sont une façon d'organiser les données qui associent une </a:t>
            </a:r>
            <a:r>
              <a:rPr lang="fr-FR" dirty="0">
                <a:solidFill>
                  <a:srgbClr val="00B050"/>
                </a:solidFill>
              </a:rPr>
              <a:t>clé</a:t>
            </a:r>
            <a:r>
              <a:rPr lang="fr-FR" dirty="0"/>
              <a:t> à une </a:t>
            </a:r>
            <a:r>
              <a:rPr lang="fr-FR" dirty="0">
                <a:solidFill>
                  <a:schemeClr val="accent1"/>
                </a:solidFill>
              </a:rPr>
              <a:t>valeur</a:t>
            </a:r>
            <a:r>
              <a:rPr lang="fr-FR" dirty="0"/>
              <a:t>. </a:t>
            </a:r>
          </a:p>
          <a:p>
            <a:r>
              <a:rPr lang="fr-FR" dirty="0"/>
              <a:t>La syntaxe du langage Python fait en sorte qu'on peut les voir comme une liste dans laquelle on désigne la case à manipuler par une</a:t>
            </a:r>
            <a:r>
              <a:rPr lang="fr-FR" b="1" dirty="0"/>
              <a:t> chaîne de caractères</a:t>
            </a:r>
            <a:r>
              <a:rPr lang="fr-FR" dirty="0"/>
              <a:t>, au lieu d'un </a:t>
            </a:r>
            <a:r>
              <a:rPr lang="fr-FR" b="1" dirty="0"/>
              <a:t>indice</a:t>
            </a:r>
            <a:r>
              <a:rPr lang="fr-FR" dirty="0"/>
              <a:t>.</a:t>
            </a:r>
          </a:p>
          <a:p>
            <a:endParaRPr lang="fr-CA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6D1DF37-13B1-7260-20E0-8F7BC261AA60}"/>
              </a:ext>
            </a:extLst>
          </p:cNvPr>
          <p:cNvSpPr txBox="1"/>
          <p:nvPr/>
        </p:nvSpPr>
        <p:spPr>
          <a:xfrm>
            <a:off x="416460" y="3204927"/>
            <a:ext cx="5561845" cy="290059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wrap="square" rtlCol="0">
            <a:noAutofit/>
          </a:bodyPr>
          <a:lstStyle/>
          <a:p>
            <a:r>
              <a:rPr lang="fr-CA" sz="2400" b="1" dirty="0"/>
              <a:t>Dictionnaire</a:t>
            </a:r>
            <a:endParaRPr lang="fr-CA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dirty="0"/>
              <a:t>Associe des clés à des valeurs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dirty="0"/>
              <a:t>N’est pas conçu pour être parcouru séquentiellement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dirty="0"/>
              <a:t>L’accès aux données se fait à l’aide du nom de la clé (</a:t>
            </a:r>
            <a:r>
              <a:rPr lang="fr-CA" b="1" dirty="0"/>
              <a:t>chaîne de caractères</a:t>
            </a:r>
            <a:r>
              <a:rPr lang="fr-CA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901188-BE99-72B9-8397-F5D7E5E5B66F}"/>
              </a:ext>
            </a:extLst>
          </p:cNvPr>
          <p:cNvSpPr txBox="1"/>
          <p:nvPr/>
        </p:nvSpPr>
        <p:spPr>
          <a:xfrm>
            <a:off x="6274655" y="3204927"/>
            <a:ext cx="5561845" cy="290059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noAutofit/>
          </a:bodyPr>
          <a:lstStyle/>
          <a:p>
            <a:r>
              <a:rPr lang="fr-CA" sz="2400" b="1" dirty="0"/>
              <a:t>Liste</a:t>
            </a:r>
            <a:endParaRPr lang="fr-CA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dirty="0"/>
              <a:t>Associe un indice à une valeur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dirty="0"/>
              <a:t>Est conçu pour être parcouru séquentiellement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dirty="0"/>
              <a:t>L’accès aux données se fait à l’aide d’un indice (</a:t>
            </a:r>
            <a:r>
              <a:rPr lang="fr-CA" b="1" dirty="0" err="1"/>
              <a:t>int</a:t>
            </a:r>
            <a:r>
              <a:rPr lang="fr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0985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28A2F8-908F-60BF-C144-F202D08B2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Créer un dictionnaire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8B912B-C40F-4468-8801-4D5FE6DA1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988001"/>
          </a:xfrm>
        </p:spPr>
        <p:txBody>
          <a:bodyPr/>
          <a:lstStyle/>
          <a:p>
            <a:r>
              <a:rPr lang="fr-CA" dirty="0"/>
              <a:t>Créer un dictionnaire est similaire à la création d’une liste. Au lieu d’utiliser les </a:t>
            </a:r>
            <a:r>
              <a:rPr lang="fr-CA" dirty="0">
                <a:solidFill>
                  <a:schemeClr val="accent2"/>
                </a:solidFill>
              </a:rPr>
              <a:t>crochets [ ]</a:t>
            </a:r>
            <a:r>
              <a:rPr lang="fr-CA" dirty="0"/>
              <a:t>, il suffit d’utiliser les </a:t>
            </a:r>
            <a:r>
              <a:rPr lang="fr-CA" dirty="0">
                <a:solidFill>
                  <a:srgbClr val="0070C0"/>
                </a:solidFill>
              </a:rPr>
              <a:t>accolades { }</a:t>
            </a:r>
            <a:r>
              <a:rPr lang="fr-CA" dirty="0">
                <a:solidFill>
                  <a:schemeClr val="tx1"/>
                </a:solidFill>
              </a:rPr>
              <a:t>.</a:t>
            </a:r>
          </a:p>
          <a:p>
            <a:endParaRPr lang="fr-CA" dirty="0">
              <a:solidFill>
                <a:schemeClr val="tx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28E0003-9D59-7C0D-2874-2E21A6167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908"/>
          <a:stretch>
            <a:fillRect/>
          </a:stretch>
        </p:blipFill>
        <p:spPr>
          <a:xfrm>
            <a:off x="5987358" y="2833735"/>
            <a:ext cx="5931059" cy="258908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FED353-CE6A-711A-8DB3-3C2CB2304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39" y="2833735"/>
            <a:ext cx="5472180" cy="751238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C302080-BFD1-2B55-7E3B-646A35B57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39" y="4007872"/>
            <a:ext cx="5472180" cy="141495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71589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A2D786-809C-82EF-25EA-837268F3D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Manipulations d’un dictionnaire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A428ED-0EC2-7005-66A7-4EC6B21CC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6439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CA" b="1" dirty="0"/>
              <a:t>L’accès</a:t>
            </a:r>
            <a:r>
              <a:rPr lang="fr-CA" dirty="0"/>
              <a:t> à un élément d’un dictionnaire est similaire à une liste, mais avec une </a:t>
            </a:r>
            <a:r>
              <a:rPr lang="fr-CA" dirty="0">
                <a:solidFill>
                  <a:srgbClr val="00B050"/>
                </a:solidFill>
              </a:rPr>
              <a:t>clé</a:t>
            </a:r>
            <a:r>
              <a:rPr lang="fr-CA" dirty="0"/>
              <a:t> (</a:t>
            </a:r>
            <a:r>
              <a:rPr lang="fr-CA" b="1" dirty="0"/>
              <a:t>chaîne de caractères</a:t>
            </a:r>
            <a:r>
              <a:rPr lang="fr-CA" dirty="0"/>
              <a:t>)</a:t>
            </a:r>
          </a:p>
          <a:p>
            <a:pPr marL="0" indent="0">
              <a:buNone/>
            </a:pPr>
            <a:endParaRPr lang="fr-CA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EEF6ABA-1B6B-B0BA-8D16-F870998B7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835" y="2368886"/>
            <a:ext cx="5077534" cy="1514686"/>
          </a:xfrm>
          <a:prstGeom prst="rect">
            <a:avLst/>
          </a:prstGeom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9146137-B17D-B46D-B3B7-4F710DDBD15A}"/>
              </a:ext>
            </a:extLst>
          </p:cNvPr>
          <p:cNvSpPr txBox="1">
            <a:spLocks/>
          </p:cNvSpPr>
          <p:nvPr/>
        </p:nvSpPr>
        <p:spPr>
          <a:xfrm>
            <a:off x="1097280" y="4004388"/>
            <a:ext cx="10058400" cy="12792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fr-CA" dirty="0"/>
              <a:t>Pour </a:t>
            </a:r>
            <a:r>
              <a:rPr lang="fr-CA" b="1" dirty="0"/>
              <a:t>modifier</a:t>
            </a:r>
            <a:r>
              <a:rPr lang="fr-CA" dirty="0"/>
              <a:t> une valeur du dictionnaire il suffit de la réassigner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fr-CA" dirty="0"/>
          </a:p>
          <a:p>
            <a:pPr marL="0" indent="0">
              <a:buFont typeface="Calibri" panose="020F0502020204030204" pitchFamily="34" charset="0"/>
              <a:buNone/>
            </a:pPr>
            <a:r>
              <a:rPr lang="fr-CA" sz="1600" dirty="0">
                <a:solidFill>
                  <a:srgbClr val="C00000"/>
                </a:solidFill>
              </a:rPr>
              <a:t>Attention aux types de données!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01F9459-61F9-1A4A-EC74-D79E79A7B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4424488"/>
            <a:ext cx="6277851" cy="447737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D33D40F-5364-5EC2-F623-4CFC469F236F}"/>
              </a:ext>
            </a:extLst>
          </p:cNvPr>
          <p:cNvCxnSpPr>
            <a:cxnSpLocks/>
          </p:cNvCxnSpPr>
          <p:nvPr/>
        </p:nvCxnSpPr>
        <p:spPr>
          <a:xfrm>
            <a:off x="1160654" y="3607947"/>
            <a:ext cx="102014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571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17FC8-F64D-56E4-F516-942FDC908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9F100-F9DD-FE5D-585E-F541E2675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Manipulations d’un dictionnaire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F011E0-3FB2-1EF6-4A39-DAA79E14A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2233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dirty="0"/>
              <a:t>Pour </a:t>
            </a:r>
            <a:r>
              <a:rPr lang="fr-CA" b="1" dirty="0"/>
              <a:t>ajouter</a:t>
            </a:r>
            <a:r>
              <a:rPr lang="fr-CA" dirty="0"/>
              <a:t> de nouveaux éléments dans le dictionnaire, il suffit de faire une assignation avec une nouvelle clé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BBCADA-C1CA-6927-D887-D2B952EF20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276" b="24121"/>
          <a:stretch>
            <a:fillRect/>
          </a:stretch>
        </p:blipFill>
        <p:spPr>
          <a:xfrm>
            <a:off x="1097280" y="4268121"/>
            <a:ext cx="3719163" cy="3266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F0C45B-B236-B958-3567-150E2B331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906" y="2541210"/>
            <a:ext cx="6278278" cy="1623384"/>
          </a:xfrm>
          <a:prstGeom prst="rect">
            <a:avLst/>
          </a:prstGeom>
          <a:ln w="19050">
            <a:noFill/>
          </a:ln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DCE4C7B-56CC-1410-B6FE-9B778D842475}"/>
              </a:ext>
            </a:extLst>
          </p:cNvPr>
          <p:cNvSpPr txBox="1">
            <a:spLocks/>
          </p:cNvSpPr>
          <p:nvPr/>
        </p:nvSpPr>
        <p:spPr>
          <a:xfrm>
            <a:off x="1097280" y="4968444"/>
            <a:ext cx="10058400" cy="5267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fr-CA" dirty="0"/>
              <a:t>Pour </a:t>
            </a:r>
            <a:r>
              <a:rPr lang="fr-CA" b="1" dirty="0"/>
              <a:t>retirer</a:t>
            </a:r>
            <a:r>
              <a:rPr lang="fr-CA" dirty="0"/>
              <a:t> un élément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01142D-A014-6BA1-1410-C5BC9853E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906" y="5314515"/>
            <a:ext cx="3719163" cy="572179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191C970-0AF6-FD0D-66DD-5B11F6A8E7E4}"/>
              </a:ext>
            </a:extLst>
          </p:cNvPr>
          <p:cNvCxnSpPr>
            <a:cxnSpLocks/>
          </p:cNvCxnSpPr>
          <p:nvPr/>
        </p:nvCxnSpPr>
        <p:spPr>
          <a:xfrm>
            <a:off x="1097280" y="4658149"/>
            <a:ext cx="102014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13A977E1-4F0D-C0F4-F910-2B0C047A7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538" y="5337233"/>
            <a:ext cx="3838970" cy="52674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25A560E-6BFD-5203-1573-5E8EDACF40FD}"/>
              </a:ext>
            </a:extLst>
          </p:cNvPr>
          <p:cNvSpPr txBox="1"/>
          <p:nvPr/>
        </p:nvSpPr>
        <p:spPr>
          <a:xfrm>
            <a:off x="5090160" y="5432842"/>
            <a:ext cx="1403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Ou</a:t>
            </a:r>
          </a:p>
        </p:txBody>
      </p:sp>
    </p:spTree>
    <p:extLst>
      <p:ext uri="{BB962C8B-B14F-4D97-AF65-F5344CB8AC3E}">
        <p14:creationId xmlns:p14="http://schemas.microsoft.com/office/powerpoint/2010/main" val="3944259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BAE1D-3D90-2BF4-1D87-5AEF0B964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370583-0C2F-89A5-F905-256D1D857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Manipulations d’un dictionnaire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F88768-1243-C3CB-9EEB-3C41C13D7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2233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dirty="0"/>
              <a:t>Pour </a:t>
            </a:r>
            <a:r>
              <a:rPr lang="fr-CA" b="1" dirty="0"/>
              <a:t>vérifier </a:t>
            </a:r>
            <a:r>
              <a:rPr lang="fr-CA" dirty="0"/>
              <a:t>si une clé est présente dans un dictionnaire, on utilise le mot réservé « in »:</a:t>
            </a:r>
            <a:r>
              <a:rPr lang="fr-CA" b="1" dirty="0"/>
              <a:t> </a:t>
            </a:r>
          </a:p>
          <a:p>
            <a:pPr marL="0" indent="0">
              <a:buNone/>
            </a:pPr>
            <a:br>
              <a:rPr lang="fr-FR" sz="1800" dirty="0">
                <a:latin typeface="Cascadia Code" panose="020B0609020000020004" pitchFamily="49" charset="0"/>
                <a:cs typeface="Cascadia Code" panose="020B0609020000020004" pitchFamily="49" charset="0"/>
              </a:rPr>
            </a:br>
            <a:endParaRPr lang="fr-FR" sz="18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endParaRPr lang="fr-CA" sz="1800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D8DCC84-21AB-A5E7-BA3C-E4520FA6752B}"/>
              </a:ext>
            </a:extLst>
          </p:cNvPr>
          <p:cNvCxnSpPr>
            <a:cxnSpLocks/>
          </p:cNvCxnSpPr>
          <p:nvPr/>
        </p:nvCxnSpPr>
        <p:spPr>
          <a:xfrm>
            <a:off x="1088136" y="3789469"/>
            <a:ext cx="102014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A2074ECC-7D2A-AAE4-86DD-0B75C3102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674" y="2730965"/>
            <a:ext cx="4734586" cy="4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83428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152</TotalTime>
  <Words>798</Words>
  <Application>Microsoft Office PowerPoint</Application>
  <PresentationFormat>Grand écran</PresentationFormat>
  <Paragraphs>86</Paragraphs>
  <Slides>16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Cascadia Code</vt:lpstr>
      <vt:lpstr>Rétrospective</vt:lpstr>
      <vt:lpstr>Les dictionnaires et les fonctions</vt:lpstr>
      <vt:lpstr>Contenu du cours</vt:lpstr>
      <vt:lpstr>Les dictionnaires</vt:lpstr>
      <vt:lpstr>Les dictionnaires</vt:lpstr>
      <vt:lpstr>Créer un dictionnaire</vt:lpstr>
      <vt:lpstr>Manipulations d’un dictionnaire</vt:lpstr>
      <vt:lpstr>Manipulations d’un dictionnaire</vt:lpstr>
      <vt:lpstr>Manipulations d’un dictionnaire</vt:lpstr>
      <vt:lpstr>Les indications de types</vt:lpstr>
      <vt:lpstr>Les indications de types</vt:lpstr>
      <vt:lpstr>Exemples d’indications de types</vt:lpstr>
      <vt:lpstr>Les fonctions</vt:lpstr>
      <vt:lpstr>Les fonctions</vt:lpstr>
      <vt:lpstr>Les fonctions</vt:lpstr>
      <vt:lpstr>Définition d’une fonction</vt:lpstr>
      <vt:lpstr>Exemple : addition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Charles Lemaire</dc:creator>
  <cp:lastModifiedBy>Mathieu Levesque</cp:lastModifiedBy>
  <cp:revision>9</cp:revision>
  <dcterms:created xsi:type="dcterms:W3CDTF">2025-10-19T20:41:16Z</dcterms:created>
  <dcterms:modified xsi:type="dcterms:W3CDTF">2025-10-22T01:52:48Z</dcterms:modified>
</cp:coreProperties>
</file>