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6" r:id="rId2"/>
    <p:sldId id="257" r:id="rId3"/>
    <p:sldId id="258" r:id="rId4"/>
    <p:sldId id="259" r:id="rId5"/>
    <p:sldId id="260" r:id="rId6"/>
    <p:sldId id="264" r:id="rId7"/>
    <p:sldId id="263" r:id="rId8"/>
    <p:sldId id="265" r:id="rId9"/>
    <p:sldId id="266" r:id="rId10"/>
    <p:sldId id="280" r:id="rId11"/>
    <p:sldId id="269" r:id="rId12"/>
    <p:sldId id="267" r:id="rId13"/>
    <p:sldId id="270" r:id="rId14"/>
    <p:sldId id="271" r:id="rId15"/>
    <p:sldId id="272" r:id="rId16"/>
    <p:sldId id="273" r:id="rId17"/>
    <p:sldId id="274" r:id="rId18"/>
    <p:sldId id="275" r:id="rId19"/>
    <p:sldId id="276" r:id="rId20"/>
    <p:sldId id="277" r:id="rId21"/>
    <p:sldId id="278" r:id="rId22"/>
    <p:sldId id="279"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012" autoAdjust="0"/>
  </p:normalViewPr>
  <p:slideViewPr>
    <p:cSldViewPr snapToGrid="0">
      <p:cViewPr varScale="1">
        <p:scale>
          <a:sx n="132" d="100"/>
          <a:sy n="132" d="100"/>
        </p:scale>
        <p:origin x="1411" y="10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73C40-2031-4FC2-8321-6CE447727108}" type="datetimeFigureOut">
              <a:rPr lang="fr-CA" smtClean="0"/>
              <a:t>2026-09-30</a:t>
            </a:fld>
            <a:endParaRPr lang="fr-CA"/>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F292E3-3C9E-4A17-81E1-6E633F647BCB}" type="slidenum">
              <a:rPr lang="fr-CA" smtClean="0"/>
              <a:t>‹N°›</a:t>
            </a:fld>
            <a:endParaRPr lang="fr-CA"/>
          </a:p>
        </p:txBody>
      </p:sp>
    </p:spTree>
    <p:extLst>
      <p:ext uri="{BB962C8B-B14F-4D97-AF65-F5344CB8AC3E}">
        <p14:creationId xmlns:p14="http://schemas.microsoft.com/office/powerpoint/2010/main" val="312984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CA" dirty="0"/>
              <a:t>Jaser ici du concept général des structures de données</a:t>
            </a:r>
          </a:p>
        </p:txBody>
      </p:sp>
      <p:sp>
        <p:nvSpPr>
          <p:cNvPr id="4" name="Espace réservé du numéro de diapositive 3"/>
          <p:cNvSpPr>
            <a:spLocks noGrp="1"/>
          </p:cNvSpPr>
          <p:nvPr>
            <p:ph type="sldNum" sz="quarter" idx="5"/>
          </p:nvPr>
        </p:nvSpPr>
        <p:spPr/>
        <p:txBody>
          <a:bodyPr/>
          <a:lstStyle/>
          <a:p>
            <a:fld id="{D1F292E3-3C9E-4A17-81E1-6E633F647BCB}" type="slidenum">
              <a:rPr lang="fr-CA" smtClean="0"/>
              <a:t>3</a:t>
            </a:fld>
            <a:endParaRPr lang="fr-CA"/>
          </a:p>
        </p:txBody>
      </p:sp>
    </p:spTree>
    <p:extLst>
      <p:ext uri="{BB962C8B-B14F-4D97-AF65-F5344CB8AC3E}">
        <p14:creationId xmlns:p14="http://schemas.microsoft.com/office/powerpoint/2010/main" val="1355889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1F292E3-3C9E-4A17-81E1-6E633F647BCB}" type="slidenum">
              <a:rPr lang="fr-CA" smtClean="0"/>
              <a:t>6</a:t>
            </a:fld>
            <a:endParaRPr lang="fr-CA"/>
          </a:p>
        </p:txBody>
      </p:sp>
    </p:spTree>
    <p:extLst>
      <p:ext uri="{BB962C8B-B14F-4D97-AF65-F5344CB8AC3E}">
        <p14:creationId xmlns:p14="http://schemas.microsoft.com/office/powerpoint/2010/main" val="3094265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D1F292E3-3C9E-4A17-81E1-6E633F647BCB}" type="slidenum">
              <a:rPr lang="fr-CA" smtClean="0"/>
              <a:t>16</a:t>
            </a:fld>
            <a:endParaRPr lang="fr-CA"/>
          </a:p>
        </p:txBody>
      </p:sp>
    </p:spTree>
    <p:extLst>
      <p:ext uri="{BB962C8B-B14F-4D97-AF65-F5344CB8AC3E}">
        <p14:creationId xmlns:p14="http://schemas.microsoft.com/office/powerpoint/2010/main" val="2649686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CA"/>
              <a:t>Modifier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CA"/>
              <a:t>Modifier le style des sous-titres du masque</a:t>
            </a:r>
            <a:endParaRPr lang="en-US" dirty="0"/>
          </a:p>
        </p:txBody>
      </p:sp>
      <p:sp>
        <p:nvSpPr>
          <p:cNvPr id="4" name="Date Placeholder 3"/>
          <p:cNvSpPr>
            <a:spLocks noGrp="1"/>
          </p:cNvSpPr>
          <p:nvPr>
            <p:ph type="dt" sz="half" idx="10"/>
          </p:nvPr>
        </p:nvSpPr>
        <p:spPr/>
        <p:txBody>
          <a:bodyPr/>
          <a:lstStyle/>
          <a:p>
            <a:fld id="{F50DB2A9-E615-41FE-A7D2-E26506A6FEAD}" type="datetimeFigureOut">
              <a:rPr lang="fr-CA" smtClean="0"/>
              <a:t>2026-09-30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3F93A5D-28A8-4D30-8F55-AD1A5D3629A1}" type="slidenum">
              <a:rPr lang="fr-CA" smtClean="0"/>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5282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CA"/>
              <a:t>Modifier le style du titre</a:t>
            </a:r>
            <a:endParaRPr lang="en-US" dirty="0"/>
          </a:p>
        </p:txBody>
      </p:sp>
      <p:sp>
        <p:nvSpPr>
          <p:cNvPr id="3" name="Content Placeholder 2"/>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F50DB2A9-E615-41FE-A7D2-E26506A6FEAD}" type="datetimeFigureOut">
              <a:rPr lang="fr-CA" smtClean="0"/>
              <a:t>2026-09-30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3914256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CA"/>
              <a:t>Modifier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F50DB2A9-E615-41FE-A7D2-E26506A6FEAD}" type="datetimeFigureOut">
              <a:rPr lang="fr-CA" smtClean="0"/>
              <a:t>2026-09-30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3F93A5D-28A8-4D30-8F55-AD1A5D3629A1}" type="slidenum">
              <a:rPr lang="fr-CA" smtClean="0"/>
              <a:t>‹N°›</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8411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CA"/>
              <a:t>Modifier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Date Placeholder 4"/>
          <p:cNvSpPr>
            <a:spLocks noGrp="1"/>
          </p:cNvSpPr>
          <p:nvPr>
            <p:ph type="dt" sz="half" idx="10"/>
          </p:nvPr>
        </p:nvSpPr>
        <p:spPr/>
        <p:txBody>
          <a:bodyPr/>
          <a:lstStyle/>
          <a:p>
            <a:fld id="{F50DB2A9-E615-41FE-A7D2-E26506A6FEAD}" type="datetimeFigureOut">
              <a:rPr lang="fr-CA" smtClean="0"/>
              <a:t>2026-09-30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436373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CA"/>
              <a:t>Modifier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7" name="Date Placeholder 6"/>
          <p:cNvSpPr>
            <a:spLocks noGrp="1"/>
          </p:cNvSpPr>
          <p:nvPr>
            <p:ph type="dt" sz="half" idx="10"/>
          </p:nvPr>
        </p:nvSpPr>
        <p:spPr/>
        <p:txBody>
          <a:bodyPr/>
          <a:lstStyle/>
          <a:p>
            <a:fld id="{F50DB2A9-E615-41FE-A7D2-E26506A6FEAD}" type="datetimeFigureOut">
              <a:rPr lang="fr-CA" smtClean="0"/>
              <a:t>2026-09-30</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3470602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Date Placeholder 2"/>
          <p:cNvSpPr>
            <a:spLocks noGrp="1"/>
          </p:cNvSpPr>
          <p:nvPr>
            <p:ph type="dt" sz="half" idx="10"/>
          </p:nvPr>
        </p:nvSpPr>
        <p:spPr/>
        <p:txBody>
          <a:bodyPr/>
          <a:lstStyle/>
          <a:p>
            <a:fld id="{F50DB2A9-E615-41FE-A7D2-E26506A6FEAD}" type="datetimeFigureOut">
              <a:rPr lang="fr-CA" smtClean="0"/>
              <a:t>2026-09-30</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1470766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50DB2A9-E615-41FE-A7D2-E26506A6FEAD}" type="datetimeFigureOut">
              <a:rPr lang="fr-CA" smtClean="0"/>
              <a:t>2026-09-30</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CA"/>
          </a:p>
        </p:txBody>
      </p:sp>
      <p:sp>
        <p:nvSpPr>
          <p:cNvPr id="9" name="Slide Number Placeholder 8"/>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2201887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CA"/>
              <a:t>Modifier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50DB2A9-E615-41FE-A7D2-E26506A6FEAD}" type="datetimeFigureOut">
              <a:rPr lang="fr-CA" smtClean="0"/>
              <a:t>2026-09-30</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CA"/>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3F93A5D-28A8-4D30-8F55-AD1A5D3629A1}" type="slidenum">
              <a:rPr lang="fr-CA" smtClean="0"/>
              <a:t>‹N°›</a:t>
            </a:fld>
            <a:endParaRPr lang="fr-CA"/>
          </a:p>
        </p:txBody>
      </p:sp>
    </p:spTree>
    <p:extLst>
      <p:ext uri="{BB962C8B-B14F-4D97-AF65-F5344CB8AC3E}">
        <p14:creationId xmlns:p14="http://schemas.microsoft.com/office/powerpoint/2010/main" val="2458400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CA"/>
              <a:t>Modifier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F50DB2A9-E615-41FE-A7D2-E26506A6FEAD}" type="datetimeFigureOut">
              <a:rPr lang="fr-CA" smtClean="0"/>
              <a:t>2026-09-30</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2792698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F50DB2A9-E615-41FE-A7D2-E26506A6FEAD}" type="datetimeFigureOut">
              <a:rPr lang="fr-CA" smtClean="0"/>
              <a:t>2026-09-30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4098879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CA"/>
              <a:t>Modifier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F50DB2A9-E615-41FE-A7D2-E26506A6FEAD}" type="datetimeFigureOut">
              <a:rPr lang="fr-CA" smtClean="0"/>
              <a:t>2026-09-30</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C3F93A5D-28A8-4D30-8F55-AD1A5D3629A1}" type="slidenum">
              <a:rPr lang="fr-CA" smtClean="0"/>
              <a:t>‹N°›</a:t>
            </a:fld>
            <a:endParaRPr lang="fr-CA"/>
          </a:p>
        </p:txBody>
      </p:sp>
    </p:spTree>
    <p:extLst>
      <p:ext uri="{BB962C8B-B14F-4D97-AF65-F5344CB8AC3E}">
        <p14:creationId xmlns:p14="http://schemas.microsoft.com/office/powerpoint/2010/main" val="1870836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CA"/>
              <a:t>Modifier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50DB2A9-E615-41FE-A7D2-E26506A6FEAD}" type="datetimeFigureOut">
              <a:rPr lang="fr-CA" smtClean="0"/>
              <a:t>2026-09-30</a:t>
            </a:fld>
            <a:endParaRPr lang="fr-CA"/>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CA"/>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3F93A5D-28A8-4D30-8F55-AD1A5D3629A1}" type="slidenum">
              <a:rPr lang="fr-CA" smtClean="0"/>
              <a:t>‹N°›</a:t>
            </a:fld>
            <a:endParaRPr lang="fr-CA"/>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0611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3E26F9-B6A0-45BD-5820-9206F379B686}"/>
              </a:ext>
            </a:extLst>
          </p:cNvPr>
          <p:cNvSpPr>
            <a:spLocks noGrp="1"/>
          </p:cNvSpPr>
          <p:nvPr>
            <p:ph type="ctrTitle"/>
          </p:nvPr>
        </p:nvSpPr>
        <p:spPr/>
        <p:txBody>
          <a:bodyPr/>
          <a:lstStyle/>
          <a:p>
            <a:r>
              <a:rPr lang="fr-CA" noProof="0" dirty="0"/>
              <a:t>Les structures de données</a:t>
            </a:r>
          </a:p>
        </p:txBody>
      </p:sp>
      <p:sp>
        <p:nvSpPr>
          <p:cNvPr id="3" name="Sous-titre 2">
            <a:extLst>
              <a:ext uri="{FF2B5EF4-FFF2-40B4-BE49-F238E27FC236}">
                <a16:creationId xmlns:a16="http://schemas.microsoft.com/office/drawing/2014/main" id="{93A8BC0E-0D11-9C8C-4478-8BD5C9B1EA9F}"/>
              </a:ext>
            </a:extLst>
          </p:cNvPr>
          <p:cNvSpPr>
            <a:spLocks noGrp="1"/>
          </p:cNvSpPr>
          <p:nvPr>
            <p:ph type="subTitle" idx="1"/>
          </p:nvPr>
        </p:nvSpPr>
        <p:spPr/>
        <p:txBody>
          <a:bodyPr/>
          <a:lstStyle/>
          <a:p>
            <a:r>
              <a:rPr lang="fr-CA" noProof="0" dirty="0"/>
              <a:t>Les listes et les chaînes de caractères</a:t>
            </a:r>
          </a:p>
        </p:txBody>
      </p:sp>
    </p:spTree>
    <p:extLst>
      <p:ext uri="{BB962C8B-B14F-4D97-AF65-F5344CB8AC3E}">
        <p14:creationId xmlns:p14="http://schemas.microsoft.com/office/powerpoint/2010/main" val="3626229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787751-CB8D-0A88-9712-792D645B2D2C}"/>
              </a:ext>
            </a:extLst>
          </p:cNvPr>
          <p:cNvSpPr>
            <a:spLocks noGrp="1"/>
          </p:cNvSpPr>
          <p:nvPr>
            <p:ph type="title"/>
          </p:nvPr>
        </p:nvSpPr>
        <p:spPr/>
        <p:txBody>
          <a:bodyPr/>
          <a:lstStyle/>
          <a:p>
            <a:r>
              <a:rPr lang="fr-CA" noProof="0" dirty="0"/>
              <a:t>Au menu</a:t>
            </a:r>
          </a:p>
        </p:txBody>
      </p:sp>
      <p:sp>
        <p:nvSpPr>
          <p:cNvPr id="3" name="Espace réservé du contenu 2">
            <a:extLst>
              <a:ext uri="{FF2B5EF4-FFF2-40B4-BE49-F238E27FC236}">
                <a16:creationId xmlns:a16="http://schemas.microsoft.com/office/drawing/2014/main" id="{5C5AC257-0889-6C2D-F55A-E19FC941CFF1}"/>
              </a:ext>
            </a:extLst>
          </p:cNvPr>
          <p:cNvSpPr>
            <a:spLocks noGrp="1"/>
          </p:cNvSpPr>
          <p:nvPr>
            <p:ph idx="1"/>
          </p:nvPr>
        </p:nvSpPr>
        <p:spPr/>
        <p:txBody>
          <a:bodyPr/>
          <a:lstStyle/>
          <a:p>
            <a:pPr lvl="1"/>
            <a:r>
              <a:rPr lang="fr-CA" noProof="0" dirty="0"/>
              <a:t>Les listes en python</a:t>
            </a:r>
          </a:p>
          <a:p>
            <a:pPr lvl="1"/>
            <a:r>
              <a:rPr lang="fr-CA" noProof="0" dirty="0"/>
              <a:t>Les chaînes de caractères</a:t>
            </a:r>
          </a:p>
        </p:txBody>
      </p:sp>
    </p:spTree>
    <p:extLst>
      <p:ext uri="{BB962C8B-B14F-4D97-AF65-F5344CB8AC3E}">
        <p14:creationId xmlns:p14="http://schemas.microsoft.com/office/powerpoint/2010/main" val="2642253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951E01C8-C34E-ED9B-1B98-D350D418993A}"/>
              </a:ext>
            </a:extLst>
          </p:cNvPr>
          <p:cNvSpPr>
            <a:spLocks noGrp="1"/>
          </p:cNvSpPr>
          <p:nvPr>
            <p:ph type="title"/>
          </p:nvPr>
        </p:nvSpPr>
        <p:spPr/>
        <p:txBody>
          <a:bodyPr/>
          <a:lstStyle/>
          <a:p>
            <a:r>
              <a:rPr lang="fr-CA" noProof="0" dirty="0"/>
              <a:t>Les structures de données</a:t>
            </a:r>
          </a:p>
        </p:txBody>
      </p:sp>
      <p:sp>
        <p:nvSpPr>
          <p:cNvPr id="5" name="Espace réservé du texte 4">
            <a:extLst>
              <a:ext uri="{FF2B5EF4-FFF2-40B4-BE49-F238E27FC236}">
                <a16:creationId xmlns:a16="http://schemas.microsoft.com/office/drawing/2014/main" id="{4CAF3698-8A0C-3CDE-2BE1-27569D9E15F2}"/>
              </a:ext>
            </a:extLst>
          </p:cNvPr>
          <p:cNvSpPr>
            <a:spLocks noGrp="1"/>
          </p:cNvSpPr>
          <p:nvPr>
            <p:ph type="body" idx="1"/>
          </p:nvPr>
        </p:nvSpPr>
        <p:spPr/>
        <p:txBody>
          <a:bodyPr/>
          <a:lstStyle/>
          <a:p>
            <a:endParaRPr lang="fr-CA" noProof="0" dirty="0"/>
          </a:p>
        </p:txBody>
      </p:sp>
    </p:spTree>
    <p:extLst>
      <p:ext uri="{BB962C8B-B14F-4D97-AF65-F5344CB8AC3E}">
        <p14:creationId xmlns:p14="http://schemas.microsoft.com/office/powerpoint/2010/main" val="2641207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25A1A9B-6168-E965-206B-2B23F888687C}"/>
              </a:ext>
            </a:extLst>
          </p:cNvPr>
          <p:cNvSpPr>
            <a:spLocks noGrp="1"/>
          </p:cNvSpPr>
          <p:nvPr>
            <p:ph type="title"/>
          </p:nvPr>
        </p:nvSpPr>
        <p:spPr/>
        <p:txBody>
          <a:bodyPr/>
          <a:lstStyle/>
          <a:p>
            <a:r>
              <a:rPr lang="fr-CA" noProof="0" dirty="0"/>
              <a:t>Les listes</a:t>
            </a:r>
          </a:p>
        </p:txBody>
      </p:sp>
      <p:sp>
        <p:nvSpPr>
          <p:cNvPr id="5" name="Espace réservé du contenu 4">
            <a:extLst>
              <a:ext uri="{FF2B5EF4-FFF2-40B4-BE49-F238E27FC236}">
                <a16:creationId xmlns:a16="http://schemas.microsoft.com/office/drawing/2014/main" id="{6F655774-0A72-F91D-EB98-4EB3E1FDB0DA}"/>
              </a:ext>
            </a:extLst>
          </p:cNvPr>
          <p:cNvSpPr>
            <a:spLocks noGrp="1"/>
          </p:cNvSpPr>
          <p:nvPr>
            <p:ph idx="1"/>
          </p:nvPr>
        </p:nvSpPr>
        <p:spPr/>
        <p:txBody>
          <a:bodyPr/>
          <a:lstStyle/>
          <a:p>
            <a:r>
              <a:rPr lang="fr-CA" noProof="0" dirty="0"/>
              <a:t>En python, la liste est une structure de données qui agit comme un conteneur de données. Nous pouvons comparer la liste comme un livre où les données sont chacune des pages, dans notre cas, des </a:t>
            </a:r>
            <a:r>
              <a:rPr lang="fr-CA" noProof="0" dirty="0" err="1"/>
              <a:t>cha</a:t>
            </a:r>
            <a:r>
              <a:rPr lang="fr-FR" dirty="0" err="1"/>
              <a:t>înes</a:t>
            </a:r>
            <a:r>
              <a:rPr lang="fr-FR" dirty="0"/>
              <a:t> de caractères</a:t>
            </a:r>
            <a:r>
              <a:rPr lang="fr-CA" noProof="0" dirty="0"/>
              <a:t>, </a:t>
            </a:r>
            <a:r>
              <a:rPr lang="fr-CA" noProof="0" dirty="0" err="1"/>
              <a:t>int</a:t>
            </a:r>
            <a:r>
              <a:rPr lang="fr-CA" noProof="0" dirty="0"/>
              <a:t>, </a:t>
            </a:r>
            <a:r>
              <a:rPr lang="fr-CA" noProof="0" dirty="0" err="1"/>
              <a:t>float</a:t>
            </a:r>
            <a:r>
              <a:rPr lang="fr-CA" noProof="0" dirty="0"/>
              <a:t>, etc.</a:t>
            </a:r>
          </a:p>
          <a:p>
            <a:r>
              <a:rPr lang="fr-CA" noProof="0" dirty="0"/>
              <a:t>L’utilisation des listes est critique en programmation, car elles permettent de regrouper plusieurs valeurs (données) dans une seule variable et d’y effectuer des opérations principalement à l’aide des boucles.</a:t>
            </a:r>
          </a:p>
          <a:p>
            <a:r>
              <a:rPr lang="fr-CA" noProof="0" dirty="0"/>
              <a:t>Il est possible de faire plusieurs actions sur les listes telles que:</a:t>
            </a:r>
          </a:p>
          <a:p>
            <a:pPr lvl="1"/>
            <a:r>
              <a:rPr lang="fr-CA" noProof="0" dirty="0"/>
              <a:t>Ajouter une donnée</a:t>
            </a:r>
          </a:p>
          <a:p>
            <a:pPr lvl="1"/>
            <a:r>
              <a:rPr lang="fr-CA" noProof="0" dirty="0"/>
              <a:t>Retirer une donnée</a:t>
            </a:r>
          </a:p>
          <a:p>
            <a:pPr lvl="1"/>
            <a:r>
              <a:rPr lang="fr-CA" noProof="0" dirty="0"/>
              <a:t>Modifier une donnée</a:t>
            </a:r>
          </a:p>
          <a:p>
            <a:pPr lvl="1"/>
            <a:r>
              <a:rPr lang="fr-CA" noProof="0" dirty="0"/>
              <a:t>Consulter une donnée</a:t>
            </a:r>
          </a:p>
        </p:txBody>
      </p:sp>
    </p:spTree>
    <p:extLst>
      <p:ext uri="{BB962C8B-B14F-4D97-AF65-F5344CB8AC3E}">
        <p14:creationId xmlns:p14="http://schemas.microsoft.com/office/powerpoint/2010/main" val="4046622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EAA401E-432A-769F-A443-EACF911D13B4}"/>
              </a:ext>
            </a:extLst>
          </p:cNvPr>
          <p:cNvSpPr>
            <a:spLocks noGrp="1"/>
          </p:cNvSpPr>
          <p:nvPr>
            <p:ph type="title"/>
          </p:nvPr>
        </p:nvSpPr>
        <p:spPr/>
        <p:txBody>
          <a:bodyPr/>
          <a:lstStyle/>
          <a:p>
            <a:r>
              <a:rPr lang="fr-CA" noProof="0" dirty="0"/>
              <a:t>Création d’une liste</a:t>
            </a:r>
          </a:p>
        </p:txBody>
      </p:sp>
      <p:sp>
        <p:nvSpPr>
          <p:cNvPr id="3" name="Espace réservé du contenu 2">
            <a:extLst>
              <a:ext uri="{FF2B5EF4-FFF2-40B4-BE49-F238E27FC236}">
                <a16:creationId xmlns:a16="http://schemas.microsoft.com/office/drawing/2014/main" id="{AA12D3B7-5796-854E-27D3-8A5F49B9CD9C}"/>
              </a:ext>
            </a:extLst>
          </p:cNvPr>
          <p:cNvSpPr>
            <a:spLocks noGrp="1"/>
          </p:cNvSpPr>
          <p:nvPr>
            <p:ph idx="1"/>
          </p:nvPr>
        </p:nvSpPr>
        <p:spPr>
          <a:xfrm>
            <a:off x="1097280" y="1845735"/>
            <a:ext cx="10058400" cy="1583266"/>
          </a:xfrm>
        </p:spPr>
        <p:txBody>
          <a:bodyPr/>
          <a:lstStyle/>
          <a:p>
            <a:r>
              <a:rPr lang="fr-CA" noProof="0" dirty="0"/>
              <a:t>Pour créer une liste en Python, il ne suffit que de créer une nouvelle variable et de lui assigner la valeur « [] », ce qui représente une liste vide</a:t>
            </a:r>
          </a:p>
          <a:p>
            <a:r>
              <a:rPr lang="fr-CA" noProof="0" dirty="0"/>
              <a:t>Pour ajouter des valeurs de départ dans la liste, il est possible d’insérer des valeurs entre les crochets, tel que par exemple: [1,2,3] ou [“patate“ ,“jambon“ ,“miel“ ]</a:t>
            </a:r>
          </a:p>
        </p:txBody>
      </p:sp>
      <p:sp>
        <p:nvSpPr>
          <p:cNvPr id="4" name="Rectangle 3">
            <a:extLst>
              <a:ext uri="{FF2B5EF4-FFF2-40B4-BE49-F238E27FC236}">
                <a16:creationId xmlns:a16="http://schemas.microsoft.com/office/drawing/2014/main" id="{B1109250-C0EC-2C13-44E1-DEBBB09E1972}"/>
              </a:ext>
            </a:extLst>
          </p:cNvPr>
          <p:cNvSpPr/>
          <p:nvPr/>
        </p:nvSpPr>
        <p:spPr>
          <a:xfrm>
            <a:off x="1097279" y="3537376"/>
            <a:ext cx="10058399" cy="2421297"/>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#initialisation d’une nouvelle liste vide</a:t>
            </a:r>
          </a:p>
          <a:p>
            <a:r>
              <a:rPr lang="fr-CA" noProof="0" dirty="0" err="1">
                <a:solidFill>
                  <a:schemeClr val="accent2"/>
                </a:solidFill>
                <a:latin typeface="Consolas" panose="020B0609020204030204" pitchFamily="49" charset="0"/>
                <a:cs typeface="Cascadia Mono" panose="020B0609020000020004" pitchFamily="49" charset="0"/>
              </a:rPr>
              <a:t>listeVide</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a:t>
            </a:r>
          </a:p>
          <a:p>
            <a:endParaRPr lang="fr-CA" noProof="0" dirty="0">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#initialisation d’une nouvelle liste qui contient les entiers 1, 2, 3 et 4</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p:txBody>
      </p:sp>
    </p:spTree>
    <p:extLst>
      <p:ext uri="{BB962C8B-B14F-4D97-AF65-F5344CB8AC3E}">
        <p14:creationId xmlns:p14="http://schemas.microsoft.com/office/powerpoint/2010/main" val="965338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D8E5FF-C1AC-11C0-4895-2B57D5C509C3}"/>
              </a:ext>
            </a:extLst>
          </p:cNvPr>
          <p:cNvSpPr>
            <a:spLocks noGrp="1"/>
          </p:cNvSpPr>
          <p:nvPr>
            <p:ph type="title"/>
          </p:nvPr>
        </p:nvSpPr>
        <p:spPr/>
        <p:txBody>
          <a:bodyPr/>
          <a:lstStyle/>
          <a:p>
            <a:r>
              <a:rPr lang="fr-CA" noProof="0" dirty="0"/>
              <a:t>Les indices</a:t>
            </a:r>
          </a:p>
        </p:txBody>
      </p:sp>
      <p:sp>
        <p:nvSpPr>
          <p:cNvPr id="3" name="Espace réservé du contenu 2">
            <a:extLst>
              <a:ext uri="{FF2B5EF4-FFF2-40B4-BE49-F238E27FC236}">
                <a16:creationId xmlns:a16="http://schemas.microsoft.com/office/drawing/2014/main" id="{983F241D-6C08-9142-B40F-0A8C41656B02}"/>
              </a:ext>
            </a:extLst>
          </p:cNvPr>
          <p:cNvSpPr>
            <a:spLocks noGrp="1"/>
          </p:cNvSpPr>
          <p:nvPr>
            <p:ph idx="1"/>
          </p:nvPr>
        </p:nvSpPr>
        <p:spPr/>
        <p:txBody>
          <a:bodyPr/>
          <a:lstStyle/>
          <a:p>
            <a:r>
              <a:rPr lang="fr-CA" noProof="0" dirty="0"/>
              <a:t>Suivant l’analogie du livre, une liste est composée de plusieurs éléments, chaque élément a une position dans la liste qui est dénoté par son indice (un peu comme le numéro d’une page). Les indices commencent toujours à zéro et se terminent à « n – 1 » où n est le nombre d’items dans le tableau.</a:t>
            </a:r>
          </a:p>
          <a:p>
            <a:r>
              <a:rPr lang="fr-CA" noProof="0" dirty="0"/>
              <a:t>Prenons par exemple notre liste « </a:t>
            </a:r>
            <a:r>
              <a:rPr lang="fr-CA" noProof="0" dirty="0" err="1"/>
              <a:t>listeEntiers</a:t>
            </a:r>
            <a:r>
              <a:rPr lang="fr-CA" noProof="0" dirty="0"/>
              <a:t> » que nous avons créée précédemment.</a:t>
            </a:r>
          </a:p>
          <a:p>
            <a:pPr marL="0" indent="0">
              <a:buNone/>
            </a:pPr>
            <a:endParaRPr lang="fr-CA" noProof="0" dirty="0"/>
          </a:p>
          <a:p>
            <a:pPr lvl="1"/>
            <a:endParaRPr lang="fr-CA" noProof="0" dirty="0"/>
          </a:p>
          <a:p>
            <a:pPr lvl="1"/>
            <a:r>
              <a:rPr lang="fr-CA" noProof="0" dirty="0"/>
              <a:t>Combien d’éléments y a-t-il dans cette liste?</a:t>
            </a:r>
          </a:p>
          <a:p>
            <a:pPr lvl="1"/>
            <a:r>
              <a:rPr lang="fr-CA" noProof="0" dirty="0"/>
              <a:t>Quel sera son index maximal?</a:t>
            </a:r>
          </a:p>
        </p:txBody>
      </p:sp>
      <p:graphicFrame>
        <p:nvGraphicFramePr>
          <p:cNvPr id="4" name="Tableau 3">
            <a:extLst>
              <a:ext uri="{FF2B5EF4-FFF2-40B4-BE49-F238E27FC236}">
                <a16:creationId xmlns:a16="http://schemas.microsoft.com/office/drawing/2014/main" id="{BEB87CA3-FAFE-BC2C-B751-5C2C6DAE6ABC}"/>
              </a:ext>
            </a:extLst>
          </p:cNvPr>
          <p:cNvGraphicFramePr>
            <a:graphicFrameLocks noGrp="1"/>
          </p:cNvGraphicFramePr>
          <p:nvPr>
            <p:extLst>
              <p:ext uri="{D42A27DB-BD31-4B8C-83A1-F6EECF244321}">
                <p14:modId xmlns:p14="http://schemas.microsoft.com/office/powerpoint/2010/main" val="3379286065"/>
              </p:ext>
            </p:extLst>
          </p:nvPr>
        </p:nvGraphicFramePr>
        <p:xfrm>
          <a:off x="3223622" y="5102861"/>
          <a:ext cx="5805715" cy="979024"/>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2618279410"/>
                    </a:ext>
                  </a:extLst>
                </a:gridCol>
                <a:gridCol w="1161143">
                  <a:extLst>
                    <a:ext uri="{9D8B030D-6E8A-4147-A177-3AD203B41FA5}">
                      <a16:colId xmlns:a16="http://schemas.microsoft.com/office/drawing/2014/main" val="2992486057"/>
                    </a:ext>
                  </a:extLst>
                </a:gridCol>
                <a:gridCol w="1161143">
                  <a:extLst>
                    <a:ext uri="{9D8B030D-6E8A-4147-A177-3AD203B41FA5}">
                      <a16:colId xmlns:a16="http://schemas.microsoft.com/office/drawing/2014/main" val="2748132348"/>
                    </a:ext>
                  </a:extLst>
                </a:gridCol>
                <a:gridCol w="1161143">
                  <a:extLst>
                    <a:ext uri="{9D8B030D-6E8A-4147-A177-3AD203B41FA5}">
                      <a16:colId xmlns:a16="http://schemas.microsoft.com/office/drawing/2014/main" val="1279055841"/>
                    </a:ext>
                  </a:extLst>
                </a:gridCol>
                <a:gridCol w="1161143">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CA" noProof="0" dirty="0"/>
                        <a:t>4</a:t>
                      </a:r>
                    </a:p>
                  </a:txBody>
                  <a:tcPr anchor="ctr"/>
                </a:tc>
                <a:extLst>
                  <a:ext uri="{0D108BD9-81ED-4DB2-BD59-A6C34878D82A}">
                    <a16:rowId xmlns:a16="http://schemas.microsoft.com/office/drawing/2014/main" val="3379715664"/>
                  </a:ext>
                </a:extLst>
              </a:tr>
            </a:tbl>
          </a:graphicData>
        </a:graphic>
      </p:graphicFrame>
      <p:sp>
        <p:nvSpPr>
          <p:cNvPr id="6" name="Rectangle 5">
            <a:extLst>
              <a:ext uri="{FF2B5EF4-FFF2-40B4-BE49-F238E27FC236}">
                <a16:creationId xmlns:a16="http://schemas.microsoft.com/office/drawing/2014/main" id="{EE6AB0DF-45F0-B442-8676-8AF63A3297D4}"/>
              </a:ext>
            </a:extLst>
          </p:cNvPr>
          <p:cNvSpPr/>
          <p:nvPr/>
        </p:nvSpPr>
        <p:spPr>
          <a:xfrm>
            <a:off x="1197763" y="3513241"/>
            <a:ext cx="9957918" cy="411625"/>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p:txBody>
      </p:sp>
    </p:spTree>
    <p:extLst>
      <p:ext uri="{BB962C8B-B14F-4D97-AF65-F5344CB8AC3E}">
        <p14:creationId xmlns:p14="http://schemas.microsoft.com/office/powerpoint/2010/main" val="647170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CC391-332A-6919-1A1F-A531953053C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74E5C36-83BE-D481-7551-950B87407320}"/>
              </a:ext>
            </a:extLst>
          </p:cNvPr>
          <p:cNvSpPr>
            <a:spLocks noGrp="1"/>
          </p:cNvSpPr>
          <p:nvPr>
            <p:ph type="title"/>
          </p:nvPr>
        </p:nvSpPr>
        <p:spPr/>
        <p:txBody>
          <a:bodyPr/>
          <a:lstStyle/>
          <a:p>
            <a:r>
              <a:rPr lang="fr-CA" noProof="0" dirty="0"/>
              <a:t>Consulter une valeur du tableau</a:t>
            </a:r>
          </a:p>
        </p:txBody>
      </p:sp>
      <p:sp>
        <p:nvSpPr>
          <p:cNvPr id="3" name="Espace réservé du contenu 2">
            <a:extLst>
              <a:ext uri="{FF2B5EF4-FFF2-40B4-BE49-F238E27FC236}">
                <a16:creationId xmlns:a16="http://schemas.microsoft.com/office/drawing/2014/main" id="{65794CAD-ACF4-A972-F227-B6CD8CC1C959}"/>
              </a:ext>
            </a:extLst>
          </p:cNvPr>
          <p:cNvSpPr>
            <a:spLocks noGrp="1"/>
          </p:cNvSpPr>
          <p:nvPr>
            <p:ph idx="1"/>
          </p:nvPr>
        </p:nvSpPr>
        <p:spPr>
          <a:xfrm>
            <a:off x="1097280" y="1845735"/>
            <a:ext cx="10058400" cy="1583266"/>
          </a:xfrm>
        </p:spPr>
        <p:txBody>
          <a:bodyPr/>
          <a:lstStyle/>
          <a:p>
            <a:r>
              <a:rPr lang="fr-CA" noProof="0" dirty="0"/>
              <a:t>Pour consulter une valeur du tableau, nous pouvons utiliser les indices entre crochets! </a:t>
            </a:r>
          </a:p>
        </p:txBody>
      </p:sp>
      <p:sp>
        <p:nvSpPr>
          <p:cNvPr id="4" name="Rectangle 3">
            <a:extLst>
              <a:ext uri="{FF2B5EF4-FFF2-40B4-BE49-F238E27FC236}">
                <a16:creationId xmlns:a16="http://schemas.microsoft.com/office/drawing/2014/main" id="{497535D4-55AA-1AFB-959A-F1FAFD8FCFEE}"/>
              </a:ext>
            </a:extLst>
          </p:cNvPr>
          <p:cNvSpPr/>
          <p:nvPr/>
        </p:nvSpPr>
        <p:spPr>
          <a:xfrm>
            <a:off x="1066800" y="2458023"/>
            <a:ext cx="10058399" cy="2361363"/>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Consultation d’une valeur dans la liste (troisième valeur, indice 2)</a:t>
            </a:r>
          </a:p>
          <a:p>
            <a:r>
              <a:rPr lang="fr-CA" noProof="0" dirty="0" err="1">
                <a:solidFill>
                  <a:schemeClr val="accent2"/>
                </a:solidFill>
                <a:latin typeface="Consolas" panose="020B0609020204030204" pitchFamily="49" charset="0"/>
                <a:cs typeface="Cascadia Mono" panose="020B0609020000020004" pitchFamily="49" charset="0"/>
              </a:rPr>
              <a:t>nombreEntier</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rgbClr val="0070C0"/>
                </a:solidFill>
                <a:latin typeface="Consolas" panose="020B0609020204030204" pitchFamily="49" charset="0"/>
                <a:cs typeface="Cascadia Mono" panose="020B0609020000020004" pitchFamily="49" charset="0"/>
              </a:rPr>
              <a:t>[</a:t>
            </a:r>
            <a:r>
              <a:rPr lang="fr-CA" noProof="0" dirty="0">
                <a:solidFill>
                  <a:srgbClr val="00B050"/>
                </a:solidFill>
                <a:latin typeface="Consolas" panose="020B0609020204030204" pitchFamily="49" charset="0"/>
                <a:cs typeface="Cascadia Mono" panose="020B0609020000020004" pitchFamily="49" charset="0"/>
              </a:rPr>
              <a:t>2</a:t>
            </a:r>
            <a:r>
              <a:rPr lang="fr-CA" noProof="0" dirty="0">
                <a:solidFill>
                  <a:srgbClr val="0070C0"/>
                </a:solidFill>
                <a:latin typeface="Consolas" panose="020B0609020204030204" pitchFamily="49" charset="0"/>
                <a:cs typeface="Cascadia Mono" panose="020B0609020000020004" pitchFamily="49" charset="0"/>
              </a:rPr>
              <a:t>]</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Afficher la valeur dans la console</a:t>
            </a:r>
          </a:p>
          <a:p>
            <a:r>
              <a:rPr lang="fr-CA" noProof="0" dirty="0" err="1">
                <a:solidFill>
                  <a:schemeClr val="accent4">
                    <a:lumMod val="75000"/>
                  </a:schemeClr>
                </a:solidFill>
                <a:latin typeface="Consolas" panose="020B0609020204030204" pitchFamily="49" charset="0"/>
                <a:cs typeface="Cascadia Mono" panose="020B0609020000020004" pitchFamily="49" charset="0"/>
              </a:rPr>
              <a:t>print</a:t>
            </a:r>
            <a:r>
              <a:rPr lang="fr-CA" noProof="0" dirty="0">
                <a:solidFill>
                  <a:schemeClr val="tx1"/>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nombreEntier</a:t>
            </a:r>
            <a:r>
              <a:rPr lang="fr-CA" noProof="0" dirty="0">
                <a:solidFill>
                  <a:schemeClr val="tx1"/>
                </a:solidFill>
                <a:latin typeface="Consolas" panose="020B0609020204030204" pitchFamily="49" charset="0"/>
                <a:cs typeface="Cascadia Mono" panose="020B0609020000020004" pitchFamily="49" charset="0"/>
              </a:rPr>
              <a:t>)</a:t>
            </a:r>
            <a:endParaRPr lang="fr-CA" noProof="0" dirty="0">
              <a:solidFill>
                <a:srgbClr val="0070C0"/>
              </a:solidFill>
              <a:latin typeface="Consolas" panose="020B0609020204030204" pitchFamily="49" charset="0"/>
              <a:cs typeface="Cascadia Mono" panose="020B0609020000020004" pitchFamily="49" charset="0"/>
            </a:endParaRPr>
          </a:p>
          <a:p>
            <a:endParaRPr lang="fr-CA" noProof="0" dirty="0">
              <a:solidFill>
                <a:srgbClr val="0070C0"/>
              </a:solidFill>
              <a:latin typeface="Consolas" panose="020B0609020204030204" pitchFamily="49" charset="0"/>
              <a:cs typeface="Cascadia Mono" panose="020B0609020000020004" pitchFamily="49" charset="0"/>
            </a:endParaRPr>
          </a:p>
        </p:txBody>
      </p:sp>
      <p:graphicFrame>
        <p:nvGraphicFramePr>
          <p:cNvPr id="5" name="Tableau 4">
            <a:extLst>
              <a:ext uri="{FF2B5EF4-FFF2-40B4-BE49-F238E27FC236}">
                <a16:creationId xmlns:a16="http://schemas.microsoft.com/office/drawing/2014/main" id="{1AB645CF-CEBA-0877-4C9A-72413B6E93F0}"/>
              </a:ext>
            </a:extLst>
          </p:cNvPr>
          <p:cNvGraphicFramePr>
            <a:graphicFrameLocks noGrp="1"/>
          </p:cNvGraphicFramePr>
          <p:nvPr>
            <p:extLst>
              <p:ext uri="{D42A27DB-BD31-4B8C-83A1-F6EECF244321}">
                <p14:modId xmlns:p14="http://schemas.microsoft.com/office/powerpoint/2010/main" val="3249529518"/>
              </p:ext>
            </p:extLst>
          </p:nvPr>
        </p:nvGraphicFramePr>
        <p:xfrm>
          <a:off x="3193141" y="5050537"/>
          <a:ext cx="5805715" cy="979024"/>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2618279410"/>
                    </a:ext>
                  </a:extLst>
                </a:gridCol>
                <a:gridCol w="1161143">
                  <a:extLst>
                    <a:ext uri="{9D8B030D-6E8A-4147-A177-3AD203B41FA5}">
                      <a16:colId xmlns:a16="http://schemas.microsoft.com/office/drawing/2014/main" val="2992486057"/>
                    </a:ext>
                  </a:extLst>
                </a:gridCol>
                <a:gridCol w="1161143">
                  <a:extLst>
                    <a:ext uri="{9D8B030D-6E8A-4147-A177-3AD203B41FA5}">
                      <a16:colId xmlns:a16="http://schemas.microsoft.com/office/drawing/2014/main" val="2748132348"/>
                    </a:ext>
                  </a:extLst>
                </a:gridCol>
                <a:gridCol w="1161143">
                  <a:extLst>
                    <a:ext uri="{9D8B030D-6E8A-4147-A177-3AD203B41FA5}">
                      <a16:colId xmlns:a16="http://schemas.microsoft.com/office/drawing/2014/main" val="1279055841"/>
                    </a:ext>
                  </a:extLst>
                </a:gridCol>
                <a:gridCol w="1161143">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CA" noProof="0" dirty="0"/>
                        <a:t>4</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3356586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751C8-7DAE-A037-256B-C4EC2BE7C3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9D234B-D021-F143-17E9-103A59BFCF1F}"/>
              </a:ext>
            </a:extLst>
          </p:cNvPr>
          <p:cNvSpPr>
            <a:spLocks noGrp="1"/>
          </p:cNvSpPr>
          <p:nvPr>
            <p:ph type="title"/>
          </p:nvPr>
        </p:nvSpPr>
        <p:spPr/>
        <p:txBody>
          <a:bodyPr/>
          <a:lstStyle/>
          <a:p>
            <a:r>
              <a:rPr lang="fr-CA" noProof="0" dirty="0"/>
              <a:t>Ajout d’une valeur</a:t>
            </a:r>
          </a:p>
        </p:txBody>
      </p:sp>
      <p:sp>
        <p:nvSpPr>
          <p:cNvPr id="3" name="Espace réservé du contenu 2">
            <a:extLst>
              <a:ext uri="{FF2B5EF4-FFF2-40B4-BE49-F238E27FC236}">
                <a16:creationId xmlns:a16="http://schemas.microsoft.com/office/drawing/2014/main" id="{474142AA-DA40-F0F3-473B-0E65FCCD92B7}"/>
              </a:ext>
            </a:extLst>
          </p:cNvPr>
          <p:cNvSpPr>
            <a:spLocks noGrp="1"/>
          </p:cNvSpPr>
          <p:nvPr>
            <p:ph idx="1"/>
          </p:nvPr>
        </p:nvSpPr>
        <p:spPr>
          <a:xfrm>
            <a:off x="1097280" y="1845735"/>
            <a:ext cx="10058400" cy="1583266"/>
          </a:xfrm>
        </p:spPr>
        <p:txBody>
          <a:bodyPr/>
          <a:lstStyle/>
          <a:p>
            <a:r>
              <a:rPr lang="fr-CA" noProof="0" dirty="0"/>
              <a:t>Pour ajouter une valeur il est possible d’utiliser la fonction </a:t>
            </a:r>
            <a:r>
              <a:rPr lang="fr-CA" b="1" noProof="0" dirty="0">
                <a:solidFill>
                  <a:schemeClr val="accent3">
                    <a:lumMod val="75000"/>
                  </a:schemeClr>
                </a:solidFill>
              </a:rPr>
              <a:t>.append(</a:t>
            </a:r>
            <a:r>
              <a:rPr lang="fr-CA" b="1" noProof="0" dirty="0">
                <a:solidFill>
                  <a:srgbClr val="0070C0"/>
                </a:solidFill>
              </a:rPr>
              <a:t>valeur</a:t>
            </a:r>
            <a:r>
              <a:rPr lang="fr-CA" b="1" noProof="0" dirty="0">
                <a:solidFill>
                  <a:schemeClr val="accent3">
                    <a:lumMod val="75000"/>
                  </a:schemeClr>
                </a:solidFill>
              </a:rPr>
              <a:t>). </a:t>
            </a:r>
            <a:br>
              <a:rPr lang="fr-CA" b="1" noProof="0" dirty="0">
                <a:solidFill>
                  <a:schemeClr val="accent3">
                    <a:lumMod val="75000"/>
                  </a:schemeClr>
                </a:solidFill>
              </a:rPr>
            </a:br>
            <a:r>
              <a:rPr lang="fr-CA" noProof="0" dirty="0">
                <a:solidFill>
                  <a:schemeClr val="tx1"/>
                </a:solidFill>
              </a:rPr>
              <a:t>Cela ajoutera la valeur à la fin de la liste!</a:t>
            </a:r>
            <a:endParaRPr lang="fr-CA" b="1" noProof="0" dirty="0">
              <a:solidFill>
                <a:schemeClr val="accent3">
                  <a:lumMod val="75000"/>
                </a:schemeClr>
              </a:solidFill>
            </a:endParaRPr>
          </a:p>
        </p:txBody>
      </p:sp>
      <p:sp>
        <p:nvSpPr>
          <p:cNvPr id="4" name="Rectangle 3">
            <a:extLst>
              <a:ext uri="{FF2B5EF4-FFF2-40B4-BE49-F238E27FC236}">
                <a16:creationId xmlns:a16="http://schemas.microsoft.com/office/drawing/2014/main" id="{2A882A00-8F82-6571-2304-E6B29C9536CC}"/>
              </a:ext>
            </a:extLst>
          </p:cNvPr>
          <p:cNvSpPr/>
          <p:nvPr/>
        </p:nvSpPr>
        <p:spPr>
          <a:xfrm>
            <a:off x="1036320" y="2637368"/>
            <a:ext cx="10058399" cy="2361363"/>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Ajout de la valeur 5 à la fin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err="1">
                <a:solidFill>
                  <a:schemeClr val="accent3">
                    <a:lumMod val="75000"/>
                  </a:schemeClr>
                </a:solidFill>
                <a:latin typeface="Consolas" panose="020B0609020204030204" pitchFamily="49" charset="0"/>
                <a:cs typeface="Cascadia Mono" panose="020B0609020000020004" pitchFamily="49" charset="0"/>
              </a:rPr>
              <a:t>.append</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a:solidFill>
                  <a:srgbClr val="0070C0"/>
                </a:solidFill>
                <a:latin typeface="Consolas" panose="020B0609020204030204" pitchFamily="49" charset="0"/>
                <a:cs typeface="Cascadia Mono" panose="020B0609020000020004" pitchFamily="49" charset="0"/>
              </a:rPr>
              <a:t>32</a:t>
            </a:r>
            <a:r>
              <a:rPr lang="fr-CA" noProof="0" dirty="0">
                <a:solidFill>
                  <a:schemeClr val="accent3">
                    <a:lumMod val="75000"/>
                  </a:schemeClr>
                </a:solidFill>
                <a:latin typeface="Consolas" panose="020B0609020204030204" pitchFamily="49" charset="0"/>
                <a:cs typeface="Cascadia Mono" panose="020B0609020000020004" pitchFamily="49" charset="0"/>
              </a:rPr>
              <a:t>)</a:t>
            </a:r>
          </a:p>
          <a:p>
            <a:endParaRPr lang="fr-CA" noProof="0" dirty="0">
              <a:solidFill>
                <a:srgbClr val="0070C0"/>
              </a:solidFill>
              <a:latin typeface="Consolas" panose="020B0609020204030204" pitchFamily="49" charset="0"/>
              <a:cs typeface="Cascadia Mono" panose="020B0609020000020004" pitchFamily="49" charset="0"/>
            </a:endParaRPr>
          </a:p>
          <a:p>
            <a:endParaRPr lang="fr-CA" noProof="0" dirty="0">
              <a:solidFill>
                <a:srgbClr val="0070C0"/>
              </a:solidFill>
              <a:latin typeface="Consolas" panose="020B0609020204030204" pitchFamily="49" charset="0"/>
              <a:cs typeface="Cascadia Mono" panose="020B0609020000020004" pitchFamily="49" charset="0"/>
            </a:endParaRPr>
          </a:p>
        </p:txBody>
      </p:sp>
      <p:graphicFrame>
        <p:nvGraphicFramePr>
          <p:cNvPr id="5" name="Tableau 4">
            <a:extLst>
              <a:ext uri="{FF2B5EF4-FFF2-40B4-BE49-F238E27FC236}">
                <a16:creationId xmlns:a16="http://schemas.microsoft.com/office/drawing/2014/main" id="{2BC0A495-7F5E-72E3-1021-E99D8CFD6428}"/>
              </a:ext>
            </a:extLst>
          </p:cNvPr>
          <p:cNvGraphicFramePr>
            <a:graphicFrameLocks noGrp="1"/>
          </p:cNvGraphicFramePr>
          <p:nvPr>
            <p:extLst>
              <p:ext uri="{D42A27DB-BD31-4B8C-83A1-F6EECF244321}">
                <p14:modId xmlns:p14="http://schemas.microsoft.com/office/powerpoint/2010/main" val="3294284598"/>
              </p:ext>
            </p:extLst>
          </p:nvPr>
        </p:nvGraphicFramePr>
        <p:xfrm>
          <a:off x="3193141" y="5201262"/>
          <a:ext cx="5805714" cy="979024"/>
        </p:xfrm>
        <a:graphic>
          <a:graphicData uri="http://schemas.openxmlformats.org/drawingml/2006/table">
            <a:tbl>
              <a:tblPr firstRow="1" bandRow="1">
                <a:tableStyleId>{5C22544A-7EE6-4342-B048-85BDC9FD1C3A}</a:tableStyleId>
              </a:tblPr>
              <a:tblGrid>
                <a:gridCol w="967619">
                  <a:extLst>
                    <a:ext uri="{9D8B030D-6E8A-4147-A177-3AD203B41FA5}">
                      <a16:colId xmlns:a16="http://schemas.microsoft.com/office/drawing/2014/main" val="2618279410"/>
                    </a:ext>
                  </a:extLst>
                </a:gridCol>
                <a:gridCol w="967619">
                  <a:extLst>
                    <a:ext uri="{9D8B030D-6E8A-4147-A177-3AD203B41FA5}">
                      <a16:colId xmlns:a16="http://schemas.microsoft.com/office/drawing/2014/main" val="2992486057"/>
                    </a:ext>
                  </a:extLst>
                </a:gridCol>
                <a:gridCol w="967619">
                  <a:extLst>
                    <a:ext uri="{9D8B030D-6E8A-4147-A177-3AD203B41FA5}">
                      <a16:colId xmlns:a16="http://schemas.microsoft.com/office/drawing/2014/main" val="2748132348"/>
                    </a:ext>
                  </a:extLst>
                </a:gridCol>
                <a:gridCol w="967619">
                  <a:extLst>
                    <a:ext uri="{9D8B030D-6E8A-4147-A177-3AD203B41FA5}">
                      <a16:colId xmlns:a16="http://schemas.microsoft.com/office/drawing/2014/main" val="1279055841"/>
                    </a:ext>
                  </a:extLst>
                </a:gridCol>
                <a:gridCol w="967619">
                  <a:extLst>
                    <a:ext uri="{9D8B030D-6E8A-4147-A177-3AD203B41FA5}">
                      <a16:colId xmlns:a16="http://schemas.microsoft.com/office/drawing/2014/main" val="1165039267"/>
                    </a:ext>
                  </a:extLst>
                </a:gridCol>
                <a:gridCol w="967619">
                  <a:extLst>
                    <a:ext uri="{9D8B030D-6E8A-4147-A177-3AD203B41FA5}">
                      <a16:colId xmlns:a16="http://schemas.microsoft.com/office/drawing/2014/main" val="136979022"/>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CA" noProof="0" dirty="0"/>
                        <a:t>4</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CA" noProof="0" dirty="0"/>
                        <a:t>4</a:t>
                      </a:r>
                    </a:p>
                  </a:txBody>
                  <a:tcPr anchor="ctr"/>
                </a:tc>
                <a:tc>
                  <a:txBody>
                    <a:bodyPr/>
                    <a:lstStyle/>
                    <a:p>
                      <a:pPr algn="ctr"/>
                      <a:r>
                        <a:rPr lang="fr-CA" noProof="0" dirty="0"/>
                        <a:t>32</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4161863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F857-DEBD-F9D4-3ED1-72819932E47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B1B1877-34EC-7FEF-2B7D-6A429AF1113D}"/>
              </a:ext>
            </a:extLst>
          </p:cNvPr>
          <p:cNvSpPr>
            <a:spLocks noGrp="1"/>
          </p:cNvSpPr>
          <p:nvPr>
            <p:ph type="title"/>
          </p:nvPr>
        </p:nvSpPr>
        <p:spPr/>
        <p:txBody>
          <a:bodyPr/>
          <a:lstStyle/>
          <a:p>
            <a:r>
              <a:rPr lang="fr-CA" noProof="0" dirty="0"/>
              <a:t>Retirer une valeur (avec </a:t>
            </a:r>
            <a:r>
              <a:rPr lang="fr-CA" noProof="0" dirty="0" err="1"/>
              <a:t>remove</a:t>
            </a:r>
            <a:r>
              <a:rPr lang="fr-CA" noProof="0" dirty="0"/>
              <a:t>)</a:t>
            </a:r>
          </a:p>
        </p:txBody>
      </p:sp>
      <p:sp>
        <p:nvSpPr>
          <p:cNvPr id="3" name="Espace réservé du contenu 2">
            <a:extLst>
              <a:ext uri="{FF2B5EF4-FFF2-40B4-BE49-F238E27FC236}">
                <a16:creationId xmlns:a16="http://schemas.microsoft.com/office/drawing/2014/main" id="{2D91B453-3D13-8C5A-9B6F-40021FB1567F}"/>
              </a:ext>
            </a:extLst>
          </p:cNvPr>
          <p:cNvSpPr>
            <a:spLocks noGrp="1"/>
          </p:cNvSpPr>
          <p:nvPr>
            <p:ph idx="1"/>
          </p:nvPr>
        </p:nvSpPr>
        <p:spPr>
          <a:xfrm>
            <a:off x="1097280" y="1845735"/>
            <a:ext cx="10058400" cy="1583266"/>
          </a:xfrm>
        </p:spPr>
        <p:txBody>
          <a:bodyPr/>
          <a:lstStyle/>
          <a:p>
            <a:r>
              <a:rPr lang="fr-CA" noProof="0" dirty="0">
                <a:solidFill>
                  <a:schemeClr val="tx1"/>
                </a:solidFill>
              </a:rPr>
              <a:t>Pour retirer une valeur d’une liste, nous pouvons utiliser la fonction</a:t>
            </a:r>
            <a:r>
              <a:rPr lang="fr-CA" noProof="0" dirty="0">
                <a:solidFill>
                  <a:schemeClr val="accent3"/>
                </a:solidFill>
              </a:rPr>
              <a:t> </a:t>
            </a:r>
            <a:r>
              <a:rPr lang="fr-CA" b="1" noProof="0" dirty="0">
                <a:solidFill>
                  <a:schemeClr val="accent3">
                    <a:lumMod val="75000"/>
                  </a:schemeClr>
                </a:solidFill>
              </a:rPr>
              <a:t>.</a:t>
            </a:r>
            <a:r>
              <a:rPr lang="fr-CA" b="1" noProof="0" dirty="0" err="1">
                <a:solidFill>
                  <a:schemeClr val="accent3">
                    <a:lumMod val="75000"/>
                  </a:schemeClr>
                </a:solidFill>
              </a:rPr>
              <a:t>remove</a:t>
            </a:r>
            <a:r>
              <a:rPr lang="fr-CA" b="1" noProof="0" dirty="0">
                <a:solidFill>
                  <a:schemeClr val="accent3">
                    <a:lumMod val="75000"/>
                  </a:schemeClr>
                </a:solidFill>
              </a:rPr>
              <a:t>(</a:t>
            </a:r>
            <a:r>
              <a:rPr lang="fr-CA" b="1" noProof="0" dirty="0">
                <a:solidFill>
                  <a:srgbClr val="0070C0"/>
                </a:solidFill>
              </a:rPr>
              <a:t>valeur</a:t>
            </a:r>
            <a:r>
              <a:rPr lang="fr-CA" b="1" noProof="0" dirty="0">
                <a:solidFill>
                  <a:schemeClr val="accent3">
                    <a:lumMod val="75000"/>
                  </a:schemeClr>
                </a:solidFill>
              </a:rPr>
              <a:t>).</a:t>
            </a:r>
            <a:br>
              <a:rPr lang="fr-CA" noProof="0" dirty="0">
                <a:solidFill>
                  <a:schemeClr val="tx1"/>
                </a:solidFill>
              </a:rPr>
            </a:br>
            <a:r>
              <a:rPr lang="fr-CA" noProof="0" dirty="0">
                <a:solidFill>
                  <a:schemeClr val="tx1"/>
                </a:solidFill>
              </a:rPr>
              <a:t>Cela retirera la première occurrence de la valeur de la liste</a:t>
            </a:r>
          </a:p>
        </p:txBody>
      </p:sp>
      <p:sp>
        <p:nvSpPr>
          <p:cNvPr id="4" name="Rectangle 3">
            <a:extLst>
              <a:ext uri="{FF2B5EF4-FFF2-40B4-BE49-F238E27FC236}">
                <a16:creationId xmlns:a16="http://schemas.microsoft.com/office/drawing/2014/main" id="{5DDA67A3-CCF8-4CDF-0B6C-0A6AA577EAFA}"/>
              </a:ext>
            </a:extLst>
          </p:cNvPr>
          <p:cNvSpPr/>
          <p:nvPr/>
        </p:nvSpPr>
        <p:spPr>
          <a:xfrm>
            <a:off x="1036320" y="2637368"/>
            <a:ext cx="10058399" cy="2361363"/>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Retire la première occurrence de la valeur 3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err="1">
                <a:solidFill>
                  <a:schemeClr val="accent3">
                    <a:lumMod val="75000"/>
                  </a:schemeClr>
                </a:solidFill>
                <a:latin typeface="Consolas" panose="020B0609020204030204" pitchFamily="49" charset="0"/>
                <a:cs typeface="Cascadia Mono" panose="020B0609020000020004" pitchFamily="49" charset="0"/>
              </a:rPr>
              <a:t>.remove</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a:solidFill>
                  <a:srgbClr val="0070C0"/>
                </a:solidFill>
                <a:latin typeface="Consolas" panose="020B0609020204030204" pitchFamily="49" charset="0"/>
                <a:cs typeface="Cascadia Mono" panose="020B0609020000020004" pitchFamily="49" charset="0"/>
              </a:rPr>
              <a:t>3</a:t>
            </a:r>
            <a:r>
              <a:rPr lang="fr-CA" noProof="0" dirty="0">
                <a:solidFill>
                  <a:schemeClr val="accent3">
                    <a:lumMod val="75000"/>
                  </a:schemeClr>
                </a:solidFill>
                <a:latin typeface="Consolas" panose="020B0609020204030204" pitchFamily="49" charset="0"/>
                <a:cs typeface="Cascadia Mono" panose="020B0609020000020004" pitchFamily="49" charset="0"/>
              </a:rPr>
              <a:t>)</a:t>
            </a:r>
          </a:p>
          <a:p>
            <a:endParaRPr lang="fr-CA" noProof="0" dirty="0">
              <a:solidFill>
                <a:srgbClr val="0070C0"/>
              </a:solidFill>
              <a:latin typeface="Consolas" panose="020B0609020204030204" pitchFamily="49" charset="0"/>
              <a:cs typeface="Cascadia Mono" panose="020B0609020000020004" pitchFamily="49" charset="0"/>
            </a:endParaRPr>
          </a:p>
          <a:p>
            <a:endParaRPr lang="fr-CA" noProof="0" dirty="0">
              <a:solidFill>
                <a:srgbClr val="0070C0"/>
              </a:solidFill>
              <a:latin typeface="Consolas" panose="020B0609020204030204" pitchFamily="49" charset="0"/>
              <a:cs typeface="Cascadia Mono" panose="020B0609020000020004" pitchFamily="49" charset="0"/>
            </a:endParaRPr>
          </a:p>
        </p:txBody>
      </p:sp>
      <p:graphicFrame>
        <p:nvGraphicFramePr>
          <p:cNvPr id="5" name="Tableau 4">
            <a:extLst>
              <a:ext uri="{FF2B5EF4-FFF2-40B4-BE49-F238E27FC236}">
                <a16:creationId xmlns:a16="http://schemas.microsoft.com/office/drawing/2014/main" id="{0FAC8724-0FFD-69C4-3B9E-7F8A6CD49C29}"/>
              </a:ext>
            </a:extLst>
          </p:cNvPr>
          <p:cNvGraphicFramePr>
            <a:graphicFrameLocks noGrp="1"/>
          </p:cNvGraphicFramePr>
          <p:nvPr>
            <p:extLst>
              <p:ext uri="{D42A27DB-BD31-4B8C-83A1-F6EECF244321}">
                <p14:modId xmlns:p14="http://schemas.microsoft.com/office/powerpoint/2010/main" val="2814222580"/>
              </p:ext>
            </p:extLst>
          </p:nvPr>
        </p:nvGraphicFramePr>
        <p:xfrm>
          <a:off x="4130281" y="5211311"/>
          <a:ext cx="3870476" cy="979024"/>
        </p:xfrm>
        <a:graphic>
          <a:graphicData uri="http://schemas.openxmlformats.org/drawingml/2006/table">
            <a:tbl>
              <a:tblPr firstRow="1" bandRow="1">
                <a:tableStyleId>{5C22544A-7EE6-4342-B048-85BDC9FD1C3A}</a:tableStyleId>
              </a:tblPr>
              <a:tblGrid>
                <a:gridCol w="967619">
                  <a:extLst>
                    <a:ext uri="{9D8B030D-6E8A-4147-A177-3AD203B41FA5}">
                      <a16:colId xmlns:a16="http://schemas.microsoft.com/office/drawing/2014/main" val="2618279410"/>
                    </a:ext>
                  </a:extLst>
                </a:gridCol>
                <a:gridCol w="967619">
                  <a:extLst>
                    <a:ext uri="{9D8B030D-6E8A-4147-A177-3AD203B41FA5}">
                      <a16:colId xmlns:a16="http://schemas.microsoft.com/office/drawing/2014/main" val="2992486057"/>
                    </a:ext>
                  </a:extLst>
                </a:gridCol>
                <a:gridCol w="967619">
                  <a:extLst>
                    <a:ext uri="{9D8B030D-6E8A-4147-A177-3AD203B41FA5}">
                      <a16:colId xmlns:a16="http://schemas.microsoft.com/office/drawing/2014/main" val="2748132348"/>
                    </a:ext>
                  </a:extLst>
                </a:gridCol>
                <a:gridCol w="967619">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4</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1484525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3E562A-2C64-0083-E0B0-0997F49E8132}"/>
              </a:ext>
            </a:extLst>
          </p:cNvPr>
          <p:cNvSpPr>
            <a:spLocks noGrp="1"/>
          </p:cNvSpPr>
          <p:nvPr>
            <p:ph type="title"/>
          </p:nvPr>
        </p:nvSpPr>
        <p:spPr/>
        <p:txBody>
          <a:bodyPr/>
          <a:lstStyle/>
          <a:p>
            <a:r>
              <a:rPr lang="fr-FR" dirty="0"/>
              <a:t>Insérer une valeur (avec insert)</a:t>
            </a:r>
            <a:endParaRPr lang="fr-CA" dirty="0"/>
          </a:p>
        </p:txBody>
      </p:sp>
      <p:graphicFrame>
        <p:nvGraphicFramePr>
          <p:cNvPr id="6" name="Tableau 5">
            <a:extLst>
              <a:ext uri="{FF2B5EF4-FFF2-40B4-BE49-F238E27FC236}">
                <a16:creationId xmlns:a16="http://schemas.microsoft.com/office/drawing/2014/main" id="{A617A7FA-4F15-E658-7518-F7EBA843E0F0}"/>
              </a:ext>
            </a:extLst>
          </p:cNvPr>
          <p:cNvGraphicFramePr>
            <a:graphicFrameLocks noGrp="1"/>
          </p:cNvGraphicFramePr>
          <p:nvPr>
            <p:extLst>
              <p:ext uri="{D42A27DB-BD31-4B8C-83A1-F6EECF244321}">
                <p14:modId xmlns:p14="http://schemas.microsoft.com/office/powerpoint/2010/main" val="222978544"/>
              </p:ext>
            </p:extLst>
          </p:nvPr>
        </p:nvGraphicFramePr>
        <p:xfrm>
          <a:off x="3581641" y="5211311"/>
          <a:ext cx="5948438" cy="979024"/>
        </p:xfrm>
        <a:graphic>
          <a:graphicData uri="http://schemas.openxmlformats.org/drawingml/2006/table">
            <a:tbl>
              <a:tblPr firstRow="1" bandRow="1">
                <a:tableStyleId>{5C22544A-7EE6-4342-B048-85BDC9FD1C3A}</a:tableStyleId>
              </a:tblPr>
              <a:tblGrid>
                <a:gridCol w="1487109">
                  <a:extLst>
                    <a:ext uri="{9D8B030D-6E8A-4147-A177-3AD203B41FA5}">
                      <a16:colId xmlns:a16="http://schemas.microsoft.com/office/drawing/2014/main" val="2618279410"/>
                    </a:ext>
                  </a:extLst>
                </a:gridCol>
                <a:gridCol w="996770">
                  <a:extLst>
                    <a:ext uri="{9D8B030D-6E8A-4147-A177-3AD203B41FA5}">
                      <a16:colId xmlns:a16="http://schemas.microsoft.com/office/drawing/2014/main" val="2992486057"/>
                    </a:ext>
                  </a:extLst>
                </a:gridCol>
                <a:gridCol w="924560">
                  <a:extLst>
                    <a:ext uri="{9D8B030D-6E8A-4147-A177-3AD203B41FA5}">
                      <a16:colId xmlns:a16="http://schemas.microsoft.com/office/drawing/2014/main" val="2748132348"/>
                    </a:ext>
                  </a:extLst>
                </a:gridCol>
                <a:gridCol w="965200">
                  <a:extLst>
                    <a:ext uri="{9D8B030D-6E8A-4147-A177-3AD203B41FA5}">
                      <a16:colId xmlns:a16="http://schemas.microsoft.com/office/drawing/2014/main" val="1165039267"/>
                    </a:ext>
                  </a:extLst>
                </a:gridCol>
                <a:gridCol w="792480">
                  <a:extLst>
                    <a:ext uri="{9D8B030D-6E8A-4147-A177-3AD203B41FA5}">
                      <a16:colId xmlns:a16="http://schemas.microsoft.com/office/drawing/2014/main" val="2739177596"/>
                    </a:ext>
                  </a:extLst>
                </a:gridCol>
                <a:gridCol w="782319">
                  <a:extLst>
                    <a:ext uri="{9D8B030D-6E8A-4147-A177-3AD203B41FA5}">
                      <a16:colId xmlns:a16="http://schemas.microsoft.com/office/drawing/2014/main" val="86695599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FR" noProof="0" dirty="0"/>
                        <a:t>3</a:t>
                      </a:r>
                      <a:endParaRPr lang="fr-CA" noProof="0" dirty="0"/>
                    </a:p>
                  </a:txBody>
                  <a:tcPr anchor="ctr"/>
                </a:tc>
                <a:tc>
                  <a:txBody>
                    <a:bodyPr/>
                    <a:lstStyle/>
                    <a:p>
                      <a:pPr algn="ctr"/>
                      <a:r>
                        <a:rPr lang="fr-FR" noProof="0" dirty="0"/>
                        <a:t>4</a:t>
                      </a:r>
                      <a:endParaRPr lang="fr-CA" noProof="0" dirty="0"/>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FR" noProof="0" dirty="0"/>
                        <a:t>15</a:t>
                      </a:r>
                      <a:endParaRPr lang="fr-CA" noProof="0" dirty="0"/>
                    </a:p>
                  </a:txBody>
                  <a:tcPr anchor="ctr"/>
                </a:tc>
                <a:tc>
                  <a:txBody>
                    <a:bodyPr/>
                    <a:lstStyle/>
                    <a:p>
                      <a:pPr algn="ctr"/>
                      <a:r>
                        <a:rPr lang="fr-FR" noProof="0" dirty="0"/>
                        <a:t>4</a:t>
                      </a:r>
                      <a:endParaRPr lang="fr-CA" noProof="0" dirty="0"/>
                    </a:p>
                  </a:txBody>
                  <a:tcPr anchor="ctr"/>
                </a:tc>
                <a:extLst>
                  <a:ext uri="{0D108BD9-81ED-4DB2-BD59-A6C34878D82A}">
                    <a16:rowId xmlns:a16="http://schemas.microsoft.com/office/drawing/2014/main" val="3379715664"/>
                  </a:ext>
                </a:extLst>
              </a:tr>
            </a:tbl>
          </a:graphicData>
        </a:graphic>
      </p:graphicFrame>
      <p:sp>
        <p:nvSpPr>
          <p:cNvPr id="7" name="Espace réservé du contenu 2">
            <a:extLst>
              <a:ext uri="{FF2B5EF4-FFF2-40B4-BE49-F238E27FC236}">
                <a16:creationId xmlns:a16="http://schemas.microsoft.com/office/drawing/2014/main" id="{D5E061B3-FA02-BE23-8C98-A3469A7785D9}"/>
              </a:ext>
            </a:extLst>
          </p:cNvPr>
          <p:cNvSpPr txBox="1">
            <a:spLocks/>
          </p:cNvSpPr>
          <p:nvPr/>
        </p:nvSpPr>
        <p:spPr>
          <a:xfrm>
            <a:off x="1097280" y="1845735"/>
            <a:ext cx="10058400" cy="1583266"/>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fr-CA" dirty="0">
                <a:solidFill>
                  <a:schemeClr val="tx1"/>
                </a:solidFill>
              </a:rPr>
              <a:t>Pour insérer une valeur dans une liste, nous pouvons utiliser la fonction</a:t>
            </a:r>
            <a:r>
              <a:rPr lang="fr-CA" dirty="0">
                <a:solidFill>
                  <a:schemeClr val="accent3"/>
                </a:solidFill>
              </a:rPr>
              <a:t> </a:t>
            </a:r>
            <a:r>
              <a:rPr lang="fr-CA" b="1" dirty="0">
                <a:solidFill>
                  <a:schemeClr val="accent3">
                    <a:lumMod val="75000"/>
                  </a:schemeClr>
                </a:solidFill>
              </a:rPr>
              <a:t>.insert(</a:t>
            </a:r>
            <a:r>
              <a:rPr lang="fr-CA" b="1" dirty="0">
                <a:solidFill>
                  <a:srgbClr val="0070C0"/>
                </a:solidFill>
              </a:rPr>
              <a:t>valeur, indice</a:t>
            </a:r>
            <a:r>
              <a:rPr lang="fr-CA" b="1" dirty="0">
                <a:solidFill>
                  <a:schemeClr val="accent3">
                    <a:lumMod val="75000"/>
                  </a:schemeClr>
                </a:solidFill>
              </a:rPr>
              <a:t>).</a:t>
            </a:r>
            <a:br>
              <a:rPr lang="fr-CA" dirty="0">
                <a:solidFill>
                  <a:schemeClr val="tx1"/>
                </a:solidFill>
              </a:rPr>
            </a:br>
            <a:r>
              <a:rPr lang="fr-CA" dirty="0">
                <a:solidFill>
                  <a:schemeClr val="tx1"/>
                </a:solidFill>
              </a:rPr>
              <a:t>Cela retirera la première occurrence de la valeur de la liste</a:t>
            </a:r>
          </a:p>
        </p:txBody>
      </p:sp>
      <p:sp>
        <p:nvSpPr>
          <p:cNvPr id="8" name="Rectangle 7">
            <a:extLst>
              <a:ext uri="{FF2B5EF4-FFF2-40B4-BE49-F238E27FC236}">
                <a16:creationId xmlns:a16="http://schemas.microsoft.com/office/drawing/2014/main" id="{DBEBA8D7-B7F7-44F0-DA50-DAA9C8DC11D5}"/>
              </a:ext>
            </a:extLst>
          </p:cNvPr>
          <p:cNvSpPr/>
          <p:nvPr/>
        </p:nvSpPr>
        <p:spPr>
          <a:xfrm>
            <a:off x="1036320" y="2637368"/>
            <a:ext cx="10058399" cy="2361363"/>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Insère 15 à l’avant-dernière case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err="1">
                <a:solidFill>
                  <a:schemeClr val="accent3">
                    <a:lumMod val="75000"/>
                  </a:schemeClr>
                </a:solidFill>
                <a:latin typeface="Consolas" panose="020B0609020204030204" pitchFamily="49" charset="0"/>
                <a:cs typeface="Cascadia Mono" panose="020B0609020000020004" pitchFamily="49" charset="0"/>
              </a:rPr>
              <a:t>.insert</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a:solidFill>
                  <a:srgbClr val="0070C0"/>
                </a:solidFill>
                <a:latin typeface="Consolas" panose="020B0609020204030204" pitchFamily="49" charset="0"/>
                <a:cs typeface="Cascadia Mono" panose="020B0609020000020004" pitchFamily="49" charset="0"/>
              </a:rPr>
              <a:t>15, 3</a:t>
            </a:r>
            <a:r>
              <a:rPr lang="fr-CA" noProof="0" dirty="0">
                <a:solidFill>
                  <a:schemeClr val="accent3">
                    <a:lumMod val="75000"/>
                  </a:schemeClr>
                </a:solidFill>
                <a:latin typeface="Consolas" panose="020B0609020204030204" pitchFamily="49" charset="0"/>
                <a:cs typeface="Cascadia Mono" panose="020B0609020000020004" pitchFamily="49" charset="0"/>
              </a:rPr>
              <a:t>)</a:t>
            </a:r>
          </a:p>
          <a:p>
            <a:endParaRPr lang="fr-CA" noProof="0" dirty="0">
              <a:solidFill>
                <a:srgbClr val="0070C0"/>
              </a:solidFill>
              <a:latin typeface="Consolas" panose="020B0609020204030204" pitchFamily="49" charset="0"/>
              <a:cs typeface="Cascadia Mono" panose="020B0609020000020004" pitchFamily="49" charset="0"/>
            </a:endParaRPr>
          </a:p>
          <a:p>
            <a:endParaRPr lang="fr-CA" noProof="0" dirty="0">
              <a:solidFill>
                <a:srgbClr val="0070C0"/>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300586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EA799-7538-BEFE-B3DC-05D6EE1F56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4E5D55F-F49A-2BBA-3F11-60DD9FAC0000}"/>
              </a:ext>
            </a:extLst>
          </p:cNvPr>
          <p:cNvSpPr>
            <a:spLocks noGrp="1"/>
          </p:cNvSpPr>
          <p:nvPr>
            <p:ph type="title"/>
          </p:nvPr>
        </p:nvSpPr>
        <p:spPr/>
        <p:txBody>
          <a:bodyPr/>
          <a:lstStyle/>
          <a:p>
            <a:r>
              <a:rPr lang="fr-CA" noProof="0" dirty="0"/>
              <a:t>Retirer une valeur (avec pop)</a:t>
            </a:r>
          </a:p>
        </p:txBody>
      </p:sp>
      <p:sp>
        <p:nvSpPr>
          <p:cNvPr id="3" name="Espace réservé du contenu 2">
            <a:extLst>
              <a:ext uri="{FF2B5EF4-FFF2-40B4-BE49-F238E27FC236}">
                <a16:creationId xmlns:a16="http://schemas.microsoft.com/office/drawing/2014/main" id="{E0C0FAF8-4AEB-FCC5-7C0E-F40073C1D58E}"/>
              </a:ext>
            </a:extLst>
          </p:cNvPr>
          <p:cNvSpPr>
            <a:spLocks noGrp="1"/>
          </p:cNvSpPr>
          <p:nvPr>
            <p:ph idx="1"/>
          </p:nvPr>
        </p:nvSpPr>
        <p:spPr>
          <a:xfrm>
            <a:off x="1097280" y="1845735"/>
            <a:ext cx="10058400" cy="1583266"/>
          </a:xfrm>
        </p:spPr>
        <p:txBody>
          <a:bodyPr/>
          <a:lstStyle/>
          <a:p>
            <a:r>
              <a:rPr lang="fr-CA" noProof="0" dirty="0">
                <a:solidFill>
                  <a:schemeClr val="tx1"/>
                </a:solidFill>
              </a:rPr>
              <a:t>Pour retirer une valeur d’une liste, nous pouvons utiliser la fonction </a:t>
            </a:r>
            <a:r>
              <a:rPr lang="fr-CA" noProof="0" dirty="0">
                <a:solidFill>
                  <a:schemeClr val="accent3">
                    <a:lumMod val="75000"/>
                  </a:schemeClr>
                </a:solidFill>
              </a:rPr>
              <a:t>.pop(</a:t>
            </a:r>
            <a:r>
              <a:rPr lang="fr-CA" noProof="0" dirty="0">
                <a:solidFill>
                  <a:srgbClr val="00B050"/>
                </a:solidFill>
              </a:rPr>
              <a:t>indice</a:t>
            </a:r>
            <a:r>
              <a:rPr lang="fr-CA" noProof="0" dirty="0">
                <a:solidFill>
                  <a:schemeClr val="accent3">
                    <a:lumMod val="75000"/>
                  </a:schemeClr>
                </a:solidFill>
              </a:rPr>
              <a:t>).</a:t>
            </a:r>
          </a:p>
        </p:txBody>
      </p:sp>
      <p:sp>
        <p:nvSpPr>
          <p:cNvPr id="4" name="Rectangle 3">
            <a:extLst>
              <a:ext uri="{FF2B5EF4-FFF2-40B4-BE49-F238E27FC236}">
                <a16:creationId xmlns:a16="http://schemas.microsoft.com/office/drawing/2014/main" id="{48E84120-A5DC-EAE8-D9AD-121031389121}"/>
              </a:ext>
            </a:extLst>
          </p:cNvPr>
          <p:cNvSpPr/>
          <p:nvPr/>
        </p:nvSpPr>
        <p:spPr>
          <a:xfrm>
            <a:off x="1036320" y="2637368"/>
            <a:ext cx="10058399" cy="2185841"/>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noProof="0"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Retire la valeur à l’indice 1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err="1">
                <a:solidFill>
                  <a:schemeClr val="accent3">
                    <a:lumMod val="75000"/>
                  </a:schemeClr>
                </a:solidFill>
                <a:latin typeface="Consolas" panose="020B0609020204030204" pitchFamily="49" charset="0"/>
                <a:cs typeface="Cascadia Mono" panose="020B0609020000020004" pitchFamily="49" charset="0"/>
              </a:rPr>
              <a:t>.pop</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a:solidFill>
                  <a:srgbClr val="00B050"/>
                </a:solidFill>
                <a:latin typeface="Consolas" panose="020B0609020204030204" pitchFamily="49" charset="0"/>
                <a:cs typeface="Cascadia Mono" panose="020B0609020000020004" pitchFamily="49" charset="0"/>
              </a:rPr>
              <a:t>1</a:t>
            </a:r>
            <a:r>
              <a:rPr lang="fr-CA" noProof="0" dirty="0">
                <a:solidFill>
                  <a:schemeClr val="accent3">
                    <a:lumMod val="75000"/>
                  </a:schemeClr>
                </a:solidFill>
                <a:latin typeface="Consolas" panose="020B0609020204030204" pitchFamily="49" charset="0"/>
                <a:cs typeface="Cascadia Mono" panose="020B0609020000020004" pitchFamily="49" charset="0"/>
              </a:rPr>
              <a:t>)</a:t>
            </a:r>
          </a:p>
          <a:p>
            <a:endParaRPr lang="fr-CA" noProof="0" dirty="0">
              <a:solidFill>
                <a:srgbClr val="0070C0"/>
              </a:solidFill>
              <a:latin typeface="Consolas" panose="020B0609020204030204" pitchFamily="49" charset="0"/>
              <a:cs typeface="Cascadia Mono" panose="020B0609020000020004" pitchFamily="49" charset="0"/>
            </a:endParaRPr>
          </a:p>
          <a:p>
            <a:endParaRPr lang="fr-CA" noProof="0" dirty="0">
              <a:solidFill>
                <a:srgbClr val="0070C0"/>
              </a:solidFill>
              <a:latin typeface="Consolas" panose="020B0609020204030204" pitchFamily="49" charset="0"/>
              <a:cs typeface="Cascadia Mono" panose="020B0609020000020004" pitchFamily="49" charset="0"/>
            </a:endParaRPr>
          </a:p>
        </p:txBody>
      </p:sp>
      <p:graphicFrame>
        <p:nvGraphicFramePr>
          <p:cNvPr id="6" name="Tableau 5">
            <a:extLst>
              <a:ext uri="{FF2B5EF4-FFF2-40B4-BE49-F238E27FC236}">
                <a16:creationId xmlns:a16="http://schemas.microsoft.com/office/drawing/2014/main" id="{90978E2D-C16E-4F99-A349-C70514001C9A}"/>
              </a:ext>
            </a:extLst>
          </p:cNvPr>
          <p:cNvGraphicFramePr>
            <a:graphicFrameLocks noGrp="1"/>
          </p:cNvGraphicFramePr>
          <p:nvPr>
            <p:extLst>
              <p:ext uri="{D42A27DB-BD31-4B8C-83A1-F6EECF244321}">
                <p14:modId xmlns:p14="http://schemas.microsoft.com/office/powerpoint/2010/main" val="973842239"/>
              </p:ext>
            </p:extLst>
          </p:nvPr>
        </p:nvGraphicFramePr>
        <p:xfrm>
          <a:off x="3743233" y="5125330"/>
          <a:ext cx="4644572" cy="979024"/>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2618279410"/>
                    </a:ext>
                  </a:extLst>
                </a:gridCol>
                <a:gridCol w="1161143">
                  <a:extLst>
                    <a:ext uri="{9D8B030D-6E8A-4147-A177-3AD203B41FA5}">
                      <a16:colId xmlns:a16="http://schemas.microsoft.com/office/drawing/2014/main" val="2992486057"/>
                    </a:ext>
                  </a:extLst>
                </a:gridCol>
                <a:gridCol w="1161143">
                  <a:extLst>
                    <a:ext uri="{9D8B030D-6E8A-4147-A177-3AD203B41FA5}">
                      <a16:colId xmlns:a16="http://schemas.microsoft.com/office/drawing/2014/main" val="1279055841"/>
                    </a:ext>
                  </a:extLst>
                </a:gridCol>
                <a:gridCol w="1161143">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3</a:t>
                      </a:r>
                    </a:p>
                  </a:txBody>
                  <a:tcPr anchor="ctr"/>
                </a:tc>
                <a:tc>
                  <a:txBody>
                    <a:bodyPr/>
                    <a:lstStyle/>
                    <a:p>
                      <a:pPr algn="ctr"/>
                      <a:r>
                        <a:rPr lang="fr-CA" noProof="0" dirty="0"/>
                        <a:t>4</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236605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F7050-CF7A-195F-9D52-503F3D4894B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18F5C7D-B018-A6BF-B6E0-325AD976A2C7}"/>
              </a:ext>
            </a:extLst>
          </p:cNvPr>
          <p:cNvSpPr>
            <a:spLocks noGrp="1"/>
          </p:cNvSpPr>
          <p:nvPr>
            <p:ph type="title"/>
          </p:nvPr>
        </p:nvSpPr>
        <p:spPr/>
        <p:txBody>
          <a:bodyPr/>
          <a:lstStyle/>
          <a:p>
            <a:r>
              <a:rPr lang="fr-CA" noProof="0" dirty="0"/>
              <a:t>Modifier une valeur</a:t>
            </a:r>
          </a:p>
        </p:txBody>
      </p:sp>
      <p:sp>
        <p:nvSpPr>
          <p:cNvPr id="3" name="Espace réservé du contenu 2">
            <a:extLst>
              <a:ext uri="{FF2B5EF4-FFF2-40B4-BE49-F238E27FC236}">
                <a16:creationId xmlns:a16="http://schemas.microsoft.com/office/drawing/2014/main" id="{7C6AF5B0-5CF9-AE91-4CD5-716759337AA0}"/>
              </a:ext>
            </a:extLst>
          </p:cNvPr>
          <p:cNvSpPr>
            <a:spLocks noGrp="1"/>
          </p:cNvSpPr>
          <p:nvPr>
            <p:ph idx="1"/>
          </p:nvPr>
        </p:nvSpPr>
        <p:spPr>
          <a:xfrm>
            <a:off x="1097280" y="1845735"/>
            <a:ext cx="10058400" cy="1583266"/>
          </a:xfrm>
        </p:spPr>
        <p:txBody>
          <a:bodyPr/>
          <a:lstStyle/>
          <a:p>
            <a:r>
              <a:rPr lang="fr-CA" noProof="0" dirty="0"/>
              <a:t>Pour modifier une valeur du tableau, nous pouvons utiliser </a:t>
            </a:r>
            <a:r>
              <a:rPr lang="fr-CA" noProof="0" dirty="0">
                <a:solidFill>
                  <a:srgbClr val="00B050"/>
                </a:solidFill>
              </a:rPr>
              <a:t>l’indice</a:t>
            </a:r>
            <a:r>
              <a:rPr lang="fr-CA" noProof="0" dirty="0"/>
              <a:t> de la valeur que l’on veut modifier entre crochets et ensuite lui assigner une valeur!</a:t>
            </a:r>
          </a:p>
        </p:txBody>
      </p:sp>
      <p:sp>
        <p:nvSpPr>
          <p:cNvPr id="4" name="Rectangle 3">
            <a:extLst>
              <a:ext uri="{FF2B5EF4-FFF2-40B4-BE49-F238E27FC236}">
                <a16:creationId xmlns:a16="http://schemas.microsoft.com/office/drawing/2014/main" id="{F6BAD4EB-76DB-692B-9A58-1D77A803AD97}"/>
              </a:ext>
            </a:extLst>
          </p:cNvPr>
          <p:cNvSpPr/>
          <p:nvPr/>
        </p:nvSpPr>
        <p:spPr>
          <a:xfrm>
            <a:off x="1066798" y="2567263"/>
            <a:ext cx="10058399" cy="1583266"/>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listeEntiers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int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[1, 2, 3, 4]</a:t>
            </a:r>
          </a:p>
          <a:p>
            <a:endParaRPr lang="fr-CA"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Modification d’une valeur</a:t>
            </a:r>
          </a:p>
          <a:p>
            <a:r>
              <a:rPr lang="fr-CA" dirty="0" err="1">
                <a:solidFill>
                  <a:schemeClr val="accent2"/>
                </a:solidFill>
                <a:latin typeface="Consolas" panose="020B0609020204030204" pitchFamily="49" charset="0"/>
                <a:cs typeface="Cascadia Mono" panose="020B0609020000020004" pitchFamily="49" charset="0"/>
              </a:rPr>
              <a:t>listeEntiers</a:t>
            </a:r>
            <a:r>
              <a:rPr lang="fr-CA" dirty="0">
                <a:solidFill>
                  <a:schemeClr val="accent2"/>
                </a:solidFill>
                <a:latin typeface="Consolas" panose="020B0609020204030204" pitchFamily="49" charset="0"/>
                <a:cs typeface="Cascadia Mono" panose="020B0609020000020004" pitchFamily="49" charset="0"/>
              </a:rPr>
              <a:t>[</a:t>
            </a:r>
            <a:r>
              <a:rPr lang="fr-CA" dirty="0">
                <a:solidFill>
                  <a:srgbClr val="00B050"/>
                </a:solidFill>
                <a:latin typeface="Consolas" panose="020B0609020204030204" pitchFamily="49" charset="0"/>
                <a:cs typeface="Cascadia Mono" panose="020B0609020000020004" pitchFamily="49" charset="0"/>
              </a:rPr>
              <a:t>2</a:t>
            </a:r>
            <a:r>
              <a:rPr lang="fr-CA" dirty="0">
                <a:solidFill>
                  <a:schemeClr val="accent2"/>
                </a:solidFill>
                <a:latin typeface="Consolas" panose="020B0609020204030204" pitchFamily="49" charset="0"/>
                <a:cs typeface="Cascadia Mono" panose="020B0609020000020004" pitchFamily="49" charset="0"/>
              </a:rPr>
              <a:t>] =</a:t>
            </a:r>
            <a:r>
              <a:rPr lang="fr-CA" dirty="0">
                <a:solidFill>
                  <a:srgbClr val="0070C0"/>
                </a:solidFill>
                <a:latin typeface="Consolas" panose="020B0609020204030204" pitchFamily="49" charset="0"/>
                <a:cs typeface="Cascadia Mono" panose="020B0609020000020004" pitchFamily="49" charset="0"/>
              </a:rPr>
              <a:t> 7</a:t>
            </a:r>
          </a:p>
        </p:txBody>
      </p:sp>
      <p:graphicFrame>
        <p:nvGraphicFramePr>
          <p:cNvPr id="5" name="Tableau 4">
            <a:extLst>
              <a:ext uri="{FF2B5EF4-FFF2-40B4-BE49-F238E27FC236}">
                <a16:creationId xmlns:a16="http://schemas.microsoft.com/office/drawing/2014/main" id="{5D86FAB4-690A-6050-E5F2-76778A817B66}"/>
              </a:ext>
            </a:extLst>
          </p:cNvPr>
          <p:cNvGraphicFramePr>
            <a:graphicFrameLocks noGrp="1"/>
          </p:cNvGraphicFramePr>
          <p:nvPr>
            <p:extLst>
              <p:ext uri="{D42A27DB-BD31-4B8C-83A1-F6EECF244321}">
                <p14:modId xmlns:p14="http://schemas.microsoft.com/office/powerpoint/2010/main" val="1190864890"/>
              </p:ext>
            </p:extLst>
          </p:nvPr>
        </p:nvGraphicFramePr>
        <p:xfrm>
          <a:off x="3193141" y="5050537"/>
          <a:ext cx="5805715" cy="979024"/>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2618279410"/>
                    </a:ext>
                  </a:extLst>
                </a:gridCol>
                <a:gridCol w="1161143">
                  <a:extLst>
                    <a:ext uri="{9D8B030D-6E8A-4147-A177-3AD203B41FA5}">
                      <a16:colId xmlns:a16="http://schemas.microsoft.com/office/drawing/2014/main" val="2992486057"/>
                    </a:ext>
                  </a:extLst>
                </a:gridCol>
                <a:gridCol w="1161143">
                  <a:extLst>
                    <a:ext uri="{9D8B030D-6E8A-4147-A177-3AD203B41FA5}">
                      <a16:colId xmlns:a16="http://schemas.microsoft.com/office/drawing/2014/main" val="2748132348"/>
                    </a:ext>
                  </a:extLst>
                </a:gridCol>
                <a:gridCol w="1161143">
                  <a:extLst>
                    <a:ext uri="{9D8B030D-6E8A-4147-A177-3AD203B41FA5}">
                      <a16:colId xmlns:a16="http://schemas.microsoft.com/office/drawing/2014/main" val="1279055841"/>
                    </a:ext>
                  </a:extLst>
                </a:gridCol>
                <a:gridCol w="1161143">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7</a:t>
                      </a:r>
                    </a:p>
                  </a:txBody>
                  <a:tcPr anchor="ctr"/>
                </a:tc>
                <a:tc>
                  <a:txBody>
                    <a:bodyPr/>
                    <a:lstStyle/>
                    <a:p>
                      <a:pPr algn="ctr"/>
                      <a:r>
                        <a:rPr lang="fr-CA" noProof="0" dirty="0"/>
                        <a:t>4</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356256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9FD83-FABE-73AC-36C4-F8157B97977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81F3B2A-AFAF-C535-E460-0063764875B3}"/>
              </a:ext>
            </a:extLst>
          </p:cNvPr>
          <p:cNvSpPr>
            <a:spLocks noGrp="1"/>
          </p:cNvSpPr>
          <p:nvPr>
            <p:ph type="title"/>
          </p:nvPr>
        </p:nvSpPr>
        <p:spPr/>
        <p:txBody>
          <a:bodyPr/>
          <a:lstStyle/>
          <a:p>
            <a:r>
              <a:rPr lang="fr-CA" noProof="0" dirty="0"/>
              <a:t>La taille de la liste</a:t>
            </a:r>
          </a:p>
        </p:txBody>
      </p:sp>
      <p:sp>
        <p:nvSpPr>
          <p:cNvPr id="3" name="Espace réservé du contenu 2">
            <a:extLst>
              <a:ext uri="{FF2B5EF4-FFF2-40B4-BE49-F238E27FC236}">
                <a16:creationId xmlns:a16="http://schemas.microsoft.com/office/drawing/2014/main" id="{080B8349-4844-325A-3160-DE9A173126BF}"/>
              </a:ext>
            </a:extLst>
          </p:cNvPr>
          <p:cNvSpPr>
            <a:spLocks noGrp="1"/>
          </p:cNvSpPr>
          <p:nvPr>
            <p:ph idx="1"/>
          </p:nvPr>
        </p:nvSpPr>
        <p:spPr>
          <a:xfrm>
            <a:off x="1097280" y="1845735"/>
            <a:ext cx="10058400" cy="1583266"/>
          </a:xfrm>
        </p:spPr>
        <p:txBody>
          <a:bodyPr/>
          <a:lstStyle/>
          <a:p>
            <a:r>
              <a:rPr lang="fr-CA" noProof="0" dirty="0"/>
              <a:t>Pour recevoir la taille de la liste, il est possible d’utiliser la fonction .</a:t>
            </a:r>
            <a:r>
              <a:rPr lang="fr-CA" noProof="0" dirty="0" err="1">
                <a:solidFill>
                  <a:schemeClr val="accent3">
                    <a:lumMod val="75000"/>
                  </a:schemeClr>
                </a:solidFill>
              </a:rPr>
              <a:t>len</a:t>
            </a:r>
            <a:r>
              <a:rPr lang="fr-CA" noProof="0" dirty="0">
                <a:solidFill>
                  <a:schemeClr val="accent3">
                    <a:lumMod val="75000"/>
                  </a:schemeClr>
                </a:solidFill>
              </a:rPr>
              <a:t>(</a:t>
            </a:r>
            <a:r>
              <a:rPr lang="fr-CA" noProof="0" dirty="0">
                <a:solidFill>
                  <a:schemeClr val="accent2"/>
                </a:solidFill>
              </a:rPr>
              <a:t>liste</a:t>
            </a:r>
            <a:r>
              <a:rPr lang="fr-CA" noProof="0" dirty="0">
                <a:solidFill>
                  <a:schemeClr val="accent3">
                    <a:lumMod val="75000"/>
                  </a:schemeClr>
                </a:solidFill>
              </a:rPr>
              <a:t>).</a:t>
            </a:r>
            <a:br>
              <a:rPr lang="fr-CA" dirty="0"/>
            </a:br>
            <a:r>
              <a:rPr lang="fr-CA" dirty="0"/>
              <a:t>Cela nous retournera la taille actuelle de la liste</a:t>
            </a:r>
            <a:endParaRPr lang="fr-CA" noProof="0" dirty="0"/>
          </a:p>
        </p:txBody>
      </p:sp>
      <p:sp>
        <p:nvSpPr>
          <p:cNvPr id="4" name="Rectangle 3">
            <a:extLst>
              <a:ext uri="{FF2B5EF4-FFF2-40B4-BE49-F238E27FC236}">
                <a16:creationId xmlns:a16="http://schemas.microsoft.com/office/drawing/2014/main" id="{0727E538-1A0B-1EB0-A272-DE8B237BAD58}"/>
              </a:ext>
            </a:extLst>
          </p:cNvPr>
          <p:cNvSpPr/>
          <p:nvPr/>
        </p:nvSpPr>
        <p:spPr>
          <a:xfrm>
            <a:off x="1066798" y="2567262"/>
            <a:ext cx="10058399" cy="2336333"/>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2"/>
                </a:solidFill>
                <a:latin typeface="Consolas" panose="020B0609020204030204" pitchFamily="49" charset="0"/>
                <a:cs typeface="Cascadia Mono" panose="020B0609020000020004" pitchFamily="49" charset="0"/>
              </a:rPr>
              <a:t># Initialisation de la liste</a:t>
            </a:r>
          </a:p>
          <a:p>
            <a:r>
              <a:rPr lang="fr-CA" noProof="0" dirty="0" err="1">
                <a:solidFill>
                  <a:schemeClr val="accent2"/>
                </a:solidFill>
                <a:latin typeface="Consolas" panose="020B0609020204030204" pitchFamily="49" charset="0"/>
                <a:cs typeface="Cascadia Mono" panose="020B0609020000020004" pitchFamily="49" charset="0"/>
              </a:rPr>
              <a:t>listeNoms</a:t>
            </a:r>
            <a:r>
              <a:rPr lang="fr-CA" noProof="0" dirty="0">
                <a:solidFill>
                  <a:schemeClr val="accent2"/>
                </a:solidFill>
                <a:latin typeface="Consolas" panose="020B0609020204030204" pitchFamily="49" charset="0"/>
                <a:cs typeface="Cascadia Mono" panose="020B0609020000020004" pitchFamily="49" charset="0"/>
              </a:rPr>
              <a:t> : </a:t>
            </a:r>
            <a:r>
              <a:rPr lang="fr-CA" noProof="0" dirty="0" err="1">
                <a:solidFill>
                  <a:schemeClr val="accent2"/>
                </a:solidFill>
                <a:latin typeface="Consolas" panose="020B0609020204030204" pitchFamily="49" charset="0"/>
                <a:cs typeface="Cascadia Mono" panose="020B0609020000020004" pitchFamily="49" charset="0"/>
              </a:rPr>
              <a:t>list</a:t>
            </a:r>
            <a:r>
              <a:rPr lang="fr-CA" noProof="0" dirty="0">
                <a:solidFill>
                  <a:schemeClr val="accent2"/>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str</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latin typeface="Consolas" panose="020B0609020204030204" pitchFamily="49" charset="0"/>
                <a:cs typeface="Cascadia Mono" panose="020B0609020000020004" pitchFamily="49" charset="0"/>
              </a:rPr>
              <a:t> = </a:t>
            </a:r>
            <a:r>
              <a:rPr lang="fr-CA" noProof="0" dirty="0">
                <a:solidFill>
                  <a:srgbClr val="0070C0"/>
                </a:solidFill>
                <a:latin typeface="Consolas" panose="020B0609020204030204" pitchFamily="49" charset="0"/>
                <a:cs typeface="Cascadia Mono" panose="020B0609020000020004" pitchFamily="49" charset="0"/>
              </a:rPr>
              <a:t>[</a:t>
            </a:r>
            <a:r>
              <a:rPr lang="en-CA" dirty="0">
                <a:solidFill>
                  <a:srgbClr val="0070C0"/>
                </a:solidFill>
                <a:latin typeface="Consolas" panose="020B0609020204030204" pitchFamily="49" charset="0"/>
              </a:rPr>
              <a:t>"Pierre", "Jean", "Jacques", "Julie"</a:t>
            </a:r>
            <a:r>
              <a:rPr lang="fr-CA" noProof="0" dirty="0">
                <a:solidFill>
                  <a:srgbClr val="0070C0"/>
                </a:solidFill>
                <a:latin typeface="Consolas" panose="020B0609020204030204" pitchFamily="49" charset="0"/>
                <a:cs typeface="Cascadia Mono" panose="020B0609020000020004" pitchFamily="49" charset="0"/>
              </a:rPr>
              <a:t>]</a:t>
            </a:r>
          </a:p>
          <a:p>
            <a:endParaRPr lang="fr-CA" dirty="0">
              <a:solidFill>
                <a:srgbClr val="0070C0"/>
              </a:solidFill>
              <a:latin typeface="Consolas" panose="020B0609020204030204" pitchFamily="49" charset="0"/>
              <a:cs typeface="Cascadia Mono" panose="020B0609020000020004" pitchFamily="49" charset="0"/>
            </a:endParaRPr>
          </a:p>
          <a:p>
            <a:r>
              <a:rPr lang="fr-CA" dirty="0">
                <a:solidFill>
                  <a:schemeClr val="tx2"/>
                </a:solidFill>
                <a:latin typeface="Consolas" panose="020B0609020204030204" pitchFamily="49" charset="0"/>
                <a:cs typeface="Cascadia Mono" panose="020B0609020000020004" pitchFamily="49" charset="0"/>
              </a:rPr>
              <a:t># Recevoir la taille de la liste</a:t>
            </a:r>
          </a:p>
          <a:p>
            <a:r>
              <a:rPr lang="fr-CA" dirty="0" err="1">
                <a:solidFill>
                  <a:schemeClr val="accent2"/>
                </a:solidFill>
                <a:latin typeface="Consolas" panose="020B0609020204030204" pitchFamily="49" charset="0"/>
                <a:cs typeface="Cascadia Mono" panose="020B0609020000020004" pitchFamily="49" charset="0"/>
              </a:rPr>
              <a:t>tailleListe</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rgbClr val="0070C0"/>
                </a:solidFill>
                <a:latin typeface="Consolas" panose="020B0609020204030204" pitchFamily="49" charset="0"/>
                <a:cs typeface="Cascadia Mono" panose="020B0609020000020004" pitchFamily="49" charset="0"/>
              </a:rPr>
              <a:t> </a:t>
            </a:r>
            <a:r>
              <a:rPr lang="fr-CA" dirty="0">
                <a:solidFill>
                  <a:schemeClr val="accent2"/>
                </a:solidFill>
                <a:latin typeface="Consolas" panose="020B0609020204030204" pitchFamily="49" charset="0"/>
                <a:cs typeface="Cascadia Mono" panose="020B0609020000020004" pitchFamily="49" charset="0"/>
              </a:rPr>
              <a:t>=</a:t>
            </a:r>
            <a:r>
              <a:rPr lang="fr-CA" dirty="0">
                <a:solidFill>
                  <a:srgbClr val="0070C0"/>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len</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listeNoms</a:t>
            </a:r>
            <a:r>
              <a:rPr lang="fr-CA" dirty="0">
                <a:solidFill>
                  <a:schemeClr val="accent3">
                    <a:lumMod val="75000"/>
                  </a:schemeClr>
                </a:solidFill>
                <a:latin typeface="Consolas" panose="020B0609020204030204" pitchFamily="49" charset="0"/>
                <a:cs typeface="Cascadia Mono" panose="020B0609020000020004" pitchFamily="49" charset="0"/>
              </a:rPr>
              <a:t>)</a:t>
            </a:r>
          </a:p>
          <a:p>
            <a:endParaRPr lang="fr-CA" dirty="0">
              <a:solidFill>
                <a:srgbClr val="0070C0"/>
              </a:solidFill>
              <a:latin typeface="Consolas" panose="020B0609020204030204" pitchFamily="49" charset="0"/>
              <a:cs typeface="Cascadia Mono" panose="020B0609020000020004" pitchFamily="49" charset="0"/>
            </a:endParaRPr>
          </a:p>
          <a:p>
            <a:r>
              <a:rPr lang="fr-CA" noProof="0" dirty="0">
                <a:solidFill>
                  <a:schemeClr val="tx2"/>
                </a:solidFill>
                <a:latin typeface="Consolas" panose="020B0609020204030204" pitchFamily="49" charset="0"/>
                <a:cs typeface="Cascadia Mono" panose="020B0609020000020004" pitchFamily="49" charset="0"/>
              </a:rPr>
              <a:t># Affichage dans la console de la taille de la liste</a:t>
            </a:r>
          </a:p>
          <a:p>
            <a:r>
              <a:rPr lang="fr-CA" dirty="0" err="1">
                <a:solidFill>
                  <a:schemeClr val="accent3">
                    <a:lumMod val="75000"/>
                  </a:schemeClr>
                </a:solidFill>
                <a:latin typeface="Consolas" panose="020B0609020204030204" pitchFamily="49" charset="0"/>
                <a:cs typeface="Cascadia Mono" panose="020B0609020000020004" pitchFamily="49" charset="0"/>
              </a:rPr>
              <a:t>print</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tailleListe</a:t>
            </a:r>
            <a:r>
              <a:rPr lang="fr-CA" dirty="0">
                <a:solidFill>
                  <a:schemeClr val="accent3">
                    <a:lumMod val="75000"/>
                  </a:schemeClr>
                </a:solidFill>
                <a:latin typeface="Consolas" panose="020B0609020204030204" pitchFamily="49" charset="0"/>
                <a:cs typeface="Cascadia Mono" panose="020B0609020000020004" pitchFamily="49" charset="0"/>
              </a:rPr>
              <a:t>)</a:t>
            </a:r>
            <a:endParaRPr lang="fr-CA" noProof="0" dirty="0">
              <a:solidFill>
                <a:schemeClr val="accent3">
                  <a:lumMod val="75000"/>
                </a:schemeClr>
              </a:solidFill>
              <a:latin typeface="Consolas" panose="020B0609020204030204" pitchFamily="49" charset="0"/>
              <a:cs typeface="Cascadia Mono" panose="020B0609020000020004" pitchFamily="49" charset="0"/>
            </a:endParaRPr>
          </a:p>
        </p:txBody>
      </p:sp>
      <p:graphicFrame>
        <p:nvGraphicFramePr>
          <p:cNvPr id="6" name="Tableau 5">
            <a:extLst>
              <a:ext uri="{FF2B5EF4-FFF2-40B4-BE49-F238E27FC236}">
                <a16:creationId xmlns:a16="http://schemas.microsoft.com/office/drawing/2014/main" id="{05120937-8955-531E-9584-F0F3F91C2023}"/>
              </a:ext>
            </a:extLst>
          </p:cNvPr>
          <p:cNvGraphicFramePr>
            <a:graphicFrameLocks noGrp="1"/>
          </p:cNvGraphicFramePr>
          <p:nvPr>
            <p:extLst>
              <p:ext uri="{D42A27DB-BD31-4B8C-83A1-F6EECF244321}">
                <p14:modId xmlns:p14="http://schemas.microsoft.com/office/powerpoint/2010/main" val="1997990167"/>
              </p:ext>
            </p:extLst>
          </p:nvPr>
        </p:nvGraphicFramePr>
        <p:xfrm>
          <a:off x="3223622" y="5102861"/>
          <a:ext cx="5805715" cy="979024"/>
        </p:xfrm>
        <a:graphic>
          <a:graphicData uri="http://schemas.openxmlformats.org/drawingml/2006/table">
            <a:tbl>
              <a:tblPr firstRow="1" bandRow="1">
                <a:tableStyleId>{5C22544A-7EE6-4342-B048-85BDC9FD1C3A}</a:tableStyleId>
              </a:tblPr>
              <a:tblGrid>
                <a:gridCol w="1161143">
                  <a:extLst>
                    <a:ext uri="{9D8B030D-6E8A-4147-A177-3AD203B41FA5}">
                      <a16:colId xmlns:a16="http://schemas.microsoft.com/office/drawing/2014/main" val="2618279410"/>
                    </a:ext>
                  </a:extLst>
                </a:gridCol>
                <a:gridCol w="1161143">
                  <a:extLst>
                    <a:ext uri="{9D8B030D-6E8A-4147-A177-3AD203B41FA5}">
                      <a16:colId xmlns:a16="http://schemas.microsoft.com/office/drawing/2014/main" val="2992486057"/>
                    </a:ext>
                  </a:extLst>
                </a:gridCol>
                <a:gridCol w="1161143">
                  <a:extLst>
                    <a:ext uri="{9D8B030D-6E8A-4147-A177-3AD203B41FA5}">
                      <a16:colId xmlns:a16="http://schemas.microsoft.com/office/drawing/2014/main" val="2748132348"/>
                    </a:ext>
                  </a:extLst>
                </a:gridCol>
                <a:gridCol w="1161143">
                  <a:extLst>
                    <a:ext uri="{9D8B030D-6E8A-4147-A177-3AD203B41FA5}">
                      <a16:colId xmlns:a16="http://schemas.microsoft.com/office/drawing/2014/main" val="1279055841"/>
                    </a:ext>
                  </a:extLst>
                </a:gridCol>
                <a:gridCol w="1161143">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Pierre</a:t>
                      </a:r>
                    </a:p>
                  </a:txBody>
                  <a:tcPr anchor="ctr"/>
                </a:tc>
                <a:tc>
                  <a:txBody>
                    <a:bodyPr/>
                    <a:lstStyle/>
                    <a:p>
                      <a:pPr algn="ctr"/>
                      <a:r>
                        <a:rPr lang="fr-CA" noProof="0" dirty="0"/>
                        <a:t>Jean</a:t>
                      </a:r>
                    </a:p>
                  </a:txBody>
                  <a:tcPr anchor="ctr"/>
                </a:tc>
                <a:tc>
                  <a:txBody>
                    <a:bodyPr/>
                    <a:lstStyle/>
                    <a:p>
                      <a:pPr algn="ctr"/>
                      <a:r>
                        <a:rPr lang="fr-CA" noProof="0" dirty="0"/>
                        <a:t>Jacques</a:t>
                      </a:r>
                    </a:p>
                  </a:txBody>
                  <a:tcPr anchor="ctr"/>
                </a:tc>
                <a:tc>
                  <a:txBody>
                    <a:bodyPr/>
                    <a:lstStyle/>
                    <a:p>
                      <a:pPr algn="ctr"/>
                      <a:r>
                        <a:rPr lang="fr-CA" noProof="0" dirty="0"/>
                        <a:t>Julie</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357926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E2703-D2D2-82F9-1471-726D4CB906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D7A71F0-0C2C-584F-40BB-42C0C1751F41}"/>
              </a:ext>
            </a:extLst>
          </p:cNvPr>
          <p:cNvSpPr>
            <a:spLocks noGrp="1"/>
          </p:cNvSpPr>
          <p:nvPr>
            <p:ph type="title"/>
          </p:nvPr>
        </p:nvSpPr>
        <p:spPr/>
        <p:txBody>
          <a:bodyPr/>
          <a:lstStyle/>
          <a:p>
            <a:r>
              <a:rPr lang="fr-CA" noProof="0" dirty="0"/>
              <a:t>Parcourir une liste</a:t>
            </a:r>
          </a:p>
        </p:txBody>
      </p:sp>
      <p:sp>
        <p:nvSpPr>
          <p:cNvPr id="3" name="Espace réservé du contenu 2">
            <a:extLst>
              <a:ext uri="{FF2B5EF4-FFF2-40B4-BE49-F238E27FC236}">
                <a16:creationId xmlns:a16="http://schemas.microsoft.com/office/drawing/2014/main" id="{AA04FC23-7925-0612-A27F-592F130CD9B6}"/>
              </a:ext>
            </a:extLst>
          </p:cNvPr>
          <p:cNvSpPr>
            <a:spLocks noGrp="1"/>
          </p:cNvSpPr>
          <p:nvPr>
            <p:ph idx="1"/>
          </p:nvPr>
        </p:nvSpPr>
        <p:spPr>
          <a:xfrm>
            <a:off x="1097280" y="1845734"/>
            <a:ext cx="10058400" cy="1583266"/>
          </a:xfrm>
        </p:spPr>
        <p:txBody>
          <a:bodyPr/>
          <a:lstStyle/>
          <a:p>
            <a:r>
              <a:rPr lang="fr-CA" noProof="0" dirty="0"/>
              <a:t>Il est possible d’utiliser les listes dans les boucles, celles-ci sont primordiales pour effectuer des actions à répétition sur les valeurs d’une liste. Voici deux façons de parcourir la liste</a:t>
            </a:r>
          </a:p>
        </p:txBody>
      </p:sp>
      <p:sp>
        <p:nvSpPr>
          <p:cNvPr id="4" name="Rectangle 3">
            <a:extLst>
              <a:ext uri="{FF2B5EF4-FFF2-40B4-BE49-F238E27FC236}">
                <a16:creationId xmlns:a16="http://schemas.microsoft.com/office/drawing/2014/main" id="{6DFD40D6-15E7-AEBA-B25D-4D3708D4CAE0}"/>
              </a:ext>
            </a:extLst>
          </p:cNvPr>
          <p:cNvSpPr/>
          <p:nvPr/>
        </p:nvSpPr>
        <p:spPr>
          <a:xfrm>
            <a:off x="1036320" y="2637367"/>
            <a:ext cx="10119360" cy="3496826"/>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2"/>
                </a:solidFill>
                <a:latin typeface="Consolas" panose="020B0609020204030204" pitchFamily="49" charset="0"/>
                <a:cs typeface="Cascadia Mono" panose="020B0609020000020004" pitchFamily="49" charset="0"/>
              </a:rPr>
              <a:t># Initialisation de la liste</a:t>
            </a:r>
          </a:p>
          <a:p>
            <a:r>
              <a:rPr lang="fr-CA" dirty="0" err="1">
                <a:solidFill>
                  <a:schemeClr val="accent2"/>
                </a:solidFill>
                <a:latin typeface="Consolas" panose="020B0609020204030204" pitchFamily="49" charset="0"/>
                <a:cs typeface="Cascadia Mono" panose="020B0609020000020004" pitchFamily="49" charset="0"/>
              </a:rPr>
              <a:t>listeEntiers</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chemeClr val="accent2"/>
                </a:solidFill>
                <a:latin typeface="Consolas" panose="020B0609020204030204" pitchFamily="49" charset="0"/>
                <a:cs typeface="Cascadia Mono" panose="020B0609020000020004" pitchFamily="49" charset="0"/>
              </a:rPr>
              <a:t>]</a:t>
            </a:r>
            <a:r>
              <a:rPr lang="fr-CA" dirty="0">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[15, 32, 12, 64]</a:t>
            </a:r>
          </a:p>
          <a:p>
            <a:endParaRPr lang="fr-CA" dirty="0">
              <a:solidFill>
                <a:srgbClr val="0070C0"/>
              </a:solidFill>
              <a:latin typeface="Consolas" panose="020B0609020204030204" pitchFamily="49" charset="0"/>
              <a:cs typeface="Cascadia Mono" panose="020B0609020000020004" pitchFamily="49" charset="0"/>
            </a:endParaRPr>
          </a:p>
          <a:p>
            <a:r>
              <a:rPr lang="fr-CA" dirty="0">
                <a:solidFill>
                  <a:srgbClr val="00B050"/>
                </a:solidFill>
                <a:latin typeface="Consolas" panose="020B0609020204030204" pitchFamily="49" charset="0"/>
                <a:cs typeface="Cascadia Mono" panose="020B0609020000020004" pitchFamily="49" charset="0"/>
              </a:rPr>
              <a:t>i</a:t>
            </a:r>
            <a:r>
              <a:rPr lang="fr-CA" dirty="0">
                <a:solidFill>
                  <a:schemeClr val="tx1"/>
                </a:solidFill>
                <a:latin typeface="Consolas" panose="020B0609020204030204" pitchFamily="49" charset="0"/>
                <a:cs typeface="Cascadia Mono" panose="020B0609020000020004" pitchFamily="49" charset="0"/>
              </a:rPr>
              <a:t> </a:t>
            </a:r>
            <a:r>
              <a:rPr lang="fr-CA" dirty="0">
                <a:solidFill>
                  <a:schemeClr val="accent2"/>
                </a:solidFill>
                <a:latin typeface="Consolas" panose="020B0609020204030204" pitchFamily="49" charset="0"/>
                <a:cs typeface="Cascadia Mono" panose="020B0609020000020004" pitchFamily="49" charset="0"/>
              </a:rPr>
              <a:t>=</a:t>
            </a:r>
            <a:r>
              <a:rPr lang="fr-CA" dirty="0">
                <a:solidFill>
                  <a:schemeClr val="tx1"/>
                </a:solidFill>
                <a:latin typeface="Consolas" panose="020B0609020204030204" pitchFamily="49" charset="0"/>
                <a:cs typeface="Cascadia Mono" panose="020B0609020000020004" pitchFamily="49" charset="0"/>
              </a:rPr>
              <a:t> </a:t>
            </a:r>
            <a:r>
              <a:rPr lang="fr-CA" dirty="0">
                <a:solidFill>
                  <a:srgbClr val="0070C0"/>
                </a:solidFill>
                <a:latin typeface="Consolas" panose="020B0609020204030204" pitchFamily="49" charset="0"/>
                <a:cs typeface="Cascadia Mono" panose="020B0609020000020004" pitchFamily="49" charset="0"/>
              </a:rPr>
              <a:t>0</a:t>
            </a:r>
            <a:r>
              <a:rPr lang="fr-CA" dirty="0">
                <a:solidFill>
                  <a:schemeClr val="tx1"/>
                </a:solidFill>
                <a:latin typeface="Consolas" panose="020B0609020204030204" pitchFamily="49" charset="0"/>
                <a:cs typeface="Cascadia Mono" panose="020B0609020000020004" pitchFamily="49" charset="0"/>
              </a:rPr>
              <a:t> </a:t>
            </a:r>
          </a:p>
          <a:p>
            <a:r>
              <a:rPr lang="fr-CA" dirty="0">
                <a:solidFill>
                  <a:schemeClr val="tx2"/>
                </a:solidFill>
                <a:latin typeface="Consolas" panose="020B0609020204030204" pitchFamily="49" charset="0"/>
                <a:cs typeface="Cascadia Mono" panose="020B0609020000020004" pitchFamily="49" charset="0"/>
              </a:rPr>
              <a:t># à l’aide d’un </a:t>
            </a:r>
            <a:r>
              <a:rPr lang="fr-CA" dirty="0" err="1">
                <a:solidFill>
                  <a:schemeClr val="tx2"/>
                </a:solidFill>
                <a:latin typeface="Consolas" panose="020B0609020204030204" pitchFamily="49" charset="0"/>
                <a:cs typeface="Cascadia Mono" panose="020B0609020000020004" pitchFamily="49" charset="0"/>
              </a:rPr>
              <a:t>while</a:t>
            </a:r>
            <a:endParaRPr lang="fr-CA" dirty="0">
              <a:solidFill>
                <a:schemeClr val="tx2"/>
              </a:solidFill>
              <a:latin typeface="Consolas" panose="020B0609020204030204" pitchFamily="49" charset="0"/>
              <a:cs typeface="Cascadia Mono" panose="020B0609020000020004" pitchFamily="49" charset="0"/>
            </a:endParaRPr>
          </a:p>
          <a:p>
            <a:r>
              <a:rPr lang="fr-CA" dirty="0" err="1">
                <a:solidFill>
                  <a:schemeClr val="accent6">
                    <a:lumMod val="50000"/>
                  </a:schemeClr>
                </a:solidFill>
                <a:latin typeface="Consolas" panose="020B0609020204030204" pitchFamily="49" charset="0"/>
                <a:cs typeface="Cascadia Mono" panose="020B0609020000020004" pitchFamily="49" charset="0"/>
              </a:rPr>
              <a:t>while</a:t>
            </a:r>
            <a:r>
              <a:rPr lang="fr-CA" dirty="0">
                <a:solidFill>
                  <a:schemeClr val="tx1"/>
                </a:solidFill>
                <a:latin typeface="Consolas" panose="020B0609020204030204" pitchFamily="49" charset="0"/>
                <a:cs typeface="Cascadia Mono" panose="020B0609020000020004" pitchFamily="49" charset="0"/>
              </a:rPr>
              <a:t> </a:t>
            </a:r>
            <a:r>
              <a:rPr lang="fr-CA" dirty="0">
                <a:solidFill>
                  <a:srgbClr val="00B050"/>
                </a:solidFill>
                <a:latin typeface="Consolas" panose="020B0609020204030204" pitchFamily="49" charset="0"/>
                <a:cs typeface="Cascadia Mono" panose="020B0609020000020004" pitchFamily="49" charset="0"/>
              </a:rPr>
              <a:t>i</a:t>
            </a:r>
            <a:r>
              <a:rPr lang="fr-CA" dirty="0">
                <a:solidFill>
                  <a:schemeClr val="tx1"/>
                </a:solidFill>
                <a:latin typeface="Consolas" panose="020B0609020204030204" pitchFamily="49" charset="0"/>
                <a:cs typeface="Cascadia Mono" panose="020B0609020000020004" pitchFamily="49" charset="0"/>
              </a:rPr>
              <a:t> </a:t>
            </a:r>
            <a:r>
              <a:rPr lang="fr-CA" dirty="0">
                <a:solidFill>
                  <a:schemeClr val="accent6">
                    <a:lumMod val="50000"/>
                  </a:schemeClr>
                </a:solidFill>
                <a:latin typeface="Consolas" panose="020B0609020204030204" pitchFamily="49" charset="0"/>
                <a:cs typeface="Cascadia Mono" panose="020B0609020000020004" pitchFamily="49" charset="0"/>
              </a:rPr>
              <a:t>&lt;</a:t>
            </a:r>
            <a:r>
              <a:rPr lang="fr-CA" dirty="0">
                <a:solidFill>
                  <a:schemeClr val="tx1"/>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len</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listeEntiers</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a:solidFill>
                  <a:schemeClr val="tx1"/>
                </a:solidFill>
                <a:latin typeface="Consolas" panose="020B0609020204030204" pitchFamily="49" charset="0"/>
                <a:cs typeface="Cascadia Mono" panose="020B0609020000020004" pitchFamily="49" charset="0"/>
              </a:rPr>
              <a:t>:</a:t>
            </a:r>
          </a:p>
          <a:p>
            <a:r>
              <a:rPr lang="fr-CA" dirty="0">
                <a:solidFill>
                  <a:schemeClr val="tx1"/>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print</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listeEntiers</a:t>
            </a:r>
            <a:r>
              <a:rPr lang="fr-CA" dirty="0">
                <a:solidFill>
                  <a:schemeClr val="accent2"/>
                </a:solidFill>
                <a:latin typeface="Consolas" panose="020B0609020204030204" pitchFamily="49" charset="0"/>
                <a:cs typeface="Cascadia Mono" panose="020B0609020000020004" pitchFamily="49" charset="0"/>
              </a:rPr>
              <a:t>[</a:t>
            </a:r>
            <a:r>
              <a:rPr lang="fr-CA" dirty="0">
                <a:solidFill>
                  <a:srgbClr val="00B050"/>
                </a:solidFill>
                <a:latin typeface="Consolas" panose="020B0609020204030204" pitchFamily="49" charset="0"/>
                <a:cs typeface="Cascadia Mono" panose="020B0609020000020004" pitchFamily="49" charset="0"/>
              </a:rPr>
              <a:t>i</a:t>
            </a:r>
            <a:r>
              <a:rPr lang="fr-CA" dirty="0">
                <a:solidFill>
                  <a:schemeClr val="accent2"/>
                </a:solidFill>
                <a:latin typeface="Consolas" panose="020B0609020204030204" pitchFamily="49" charset="0"/>
                <a:cs typeface="Cascadia Mono" panose="020B0609020000020004" pitchFamily="49" charset="0"/>
              </a:rPr>
              <a:t>]</a:t>
            </a:r>
            <a:r>
              <a:rPr lang="fr-CA" dirty="0">
                <a:solidFill>
                  <a:schemeClr val="accent3">
                    <a:lumMod val="75000"/>
                  </a:schemeClr>
                </a:solidFill>
                <a:latin typeface="Consolas" panose="020B0609020204030204" pitchFamily="49" charset="0"/>
                <a:cs typeface="Cascadia Mono" panose="020B0609020000020004" pitchFamily="49" charset="0"/>
              </a:rPr>
              <a:t>)</a:t>
            </a:r>
          </a:p>
          <a:p>
            <a:r>
              <a:rPr lang="fr-CA" dirty="0">
                <a:solidFill>
                  <a:schemeClr val="tx1"/>
                </a:solidFill>
                <a:latin typeface="Consolas" panose="020B0609020204030204" pitchFamily="49" charset="0"/>
                <a:cs typeface="Cascadia Mono" panose="020B0609020000020004" pitchFamily="49" charset="0"/>
              </a:rPr>
              <a:t>	</a:t>
            </a:r>
            <a:r>
              <a:rPr lang="fr-CA" dirty="0">
                <a:solidFill>
                  <a:srgbClr val="00B050"/>
                </a:solidFill>
                <a:latin typeface="Consolas" panose="020B0609020204030204" pitchFamily="49" charset="0"/>
                <a:cs typeface="Cascadia Mono" panose="020B0609020000020004" pitchFamily="49" charset="0"/>
              </a:rPr>
              <a:t>i</a:t>
            </a:r>
            <a:r>
              <a:rPr lang="fr-CA" dirty="0">
                <a:solidFill>
                  <a:schemeClr val="accent2"/>
                </a:solidFill>
                <a:latin typeface="Consolas" panose="020B0609020204030204" pitchFamily="49" charset="0"/>
                <a:cs typeface="Cascadia Mono" panose="020B0609020000020004" pitchFamily="49" charset="0"/>
              </a:rPr>
              <a:t>++</a:t>
            </a:r>
          </a:p>
          <a:p>
            <a:endParaRPr lang="fr-CA" dirty="0">
              <a:solidFill>
                <a:schemeClr val="tx1"/>
              </a:solidFill>
              <a:latin typeface="Consolas" panose="020B0609020204030204" pitchFamily="49" charset="0"/>
              <a:cs typeface="Cascadia Mono" panose="020B0609020000020004" pitchFamily="49" charset="0"/>
            </a:endParaRPr>
          </a:p>
          <a:p>
            <a:r>
              <a:rPr lang="fr-CA" dirty="0">
                <a:solidFill>
                  <a:schemeClr val="tx2"/>
                </a:solidFill>
                <a:latin typeface="Consolas" panose="020B0609020204030204" pitchFamily="49" charset="0"/>
                <a:cs typeface="Cascadia Mono" panose="020B0609020000020004" pitchFamily="49" charset="0"/>
              </a:rPr>
              <a:t># à l’aide d’un for</a:t>
            </a:r>
          </a:p>
          <a:p>
            <a:r>
              <a:rPr lang="fr-CA" dirty="0">
                <a:solidFill>
                  <a:schemeClr val="accent6">
                    <a:lumMod val="50000"/>
                  </a:schemeClr>
                </a:solidFill>
                <a:latin typeface="Consolas" panose="020B0609020204030204" pitchFamily="49" charset="0"/>
                <a:cs typeface="Cascadia Mono" panose="020B0609020000020004" pitchFamily="49" charset="0"/>
              </a:rPr>
              <a:t>for</a:t>
            </a:r>
            <a:r>
              <a:rPr lang="fr-CA" dirty="0">
                <a:solidFill>
                  <a:schemeClr val="tx1"/>
                </a:solidFill>
                <a:latin typeface="Consolas" panose="020B0609020204030204" pitchFamily="49" charset="0"/>
                <a:cs typeface="Cascadia Mono" panose="020B0609020000020004" pitchFamily="49" charset="0"/>
              </a:rPr>
              <a:t> </a:t>
            </a:r>
            <a:r>
              <a:rPr lang="fr-CA" dirty="0">
                <a:solidFill>
                  <a:schemeClr val="accent2"/>
                </a:solidFill>
                <a:latin typeface="Consolas" panose="020B0609020204030204" pitchFamily="49" charset="0"/>
                <a:cs typeface="Cascadia Mono" panose="020B0609020000020004" pitchFamily="49" charset="0"/>
              </a:rPr>
              <a:t>nombre</a:t>
            </a:r>
            <a:r>
              <a:rPr lang="fr-CA" dirty="0">
                <a:solidFill>
                  <a:schemeClr val="tx1"/>
                </a:solidFill>
                <a:latin typeface="Consolas" panose="020B0609020204030204" pitchFamily="49" charset="0"/>
                <a:cs typeface="Cascadia Mono" panose="020B0609020000020004" pitchFamily="49" charset="0"/>
              </a:rPr>
              <a:t> </a:t>
            </a:r>
            <a:r>
              <a:rPr lang="fr-CA" dirty="0">
                <a:solidFill>
                  <a:schemeClr val="accent6">
                    <a:lumMod val="50000"/>
                  </a:schemeClr>
                </a:solidFill>
                <a:latin typeface="Consolas" panose="020B0609020204030204" pitchFamily="49" charset="0"/>
                <a:cs typeface="Cascadia Mono" panose="020B0609020000020004" pitchFamily="49" charset="0"/>
              </a:rPr>
              <a:t>in</a:t>
            </a:r>
            <a:r>
              <a:rPr lang="fr-CA" dirty="0">
                <a:solidFill>
                  <a:schemeClr val="tx1"/>
                </a:solidFill>
                <a:latin typeface="Consolas" panose="020B0609020204030204" pitchFamily="49" charset="0"/>
                <a:cs typeface="Cascadia Mono" panose="020B0609020000020004" pitchFamily="49" charset="0"/>
              </a:rPr>
              <a:t> </a:t>
            </a:r>
            <a:r>
              <a:rPr lang="fr-CA" dirty="0" err="1">
                <a:solidFill>
                  <a:schemeClr val="accent2"/>
                </a:solidFill>
                <a:latin typeface="Consolas" panose="020B0609020204030204" pitchFamily="49" charset="0"/>
                <a:cs typeface="Cascadia Mono" panose="020B0609020000020004" pitchFamily="49" charset="0"/>
              </a:rPr>
              <a:t>listeEntiers</a:t>
            </a:r>
            <a:r>
              <a:rPr lang="fr-CA" dirty="0">
                <a:solidFill>
                  <a:schemeClr val="tx1"/>
                </a:solidFill>
                <a:latin typeface="Consolas" panose="020B0609020204030204" pitchFamily="49" charset="0"/>
                <a:cs typeface="Cascadia Mono" panose="020B0609020000020004" pitchFamily="49" charset="0"/>
              </a:rPr>
              <a:t>:</a:t>
            </a:r>
          </a:p>
          <a:p>
            <a:r>
              <a:rPr lang="fr-CA" dirty="0">
                <a:solidFill>
                  <a:schemeClr val="tx1"/>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print</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a:solidFill>
                  <a:schemeClr val="accent2"/>
                </a:solidFill>
                <a:latin typeface="Consolas" panose="020B0609020204030204" pitchFamily="49" charset="0"/>
                <a:cs typeface="Cascadia Mono" panose="020B0609020000020004" pitchFamily="49" charset="0"/>
              </a:rPr>
              <a:t>nombre</a:t>
            </a:r>
            <a:r>
              <a:rPr lang="fr-CA" dirty="0">
                <a:solidFill>
                  <a:schemeClr val="accent3">
                    <a:lumMod val="75000"/>
                  </a:schemeClr>
                </a:solidFill>
                <a:latin typeface="Consolas" panose="020B0609020204030204" pitchFamily="49" charset="0"/>
                <a:cs typeface="Cascadia Mono" panose="020B0609020000020004" pitchFamily="49" charset="0"/>
              </a:rPr>
              <a:t>)</a:t>
            </a:r>
          </a:p>
          <a:p>
            <a:r>
              <a:rPr lang="fr-CA" dirty="0">
                <a:solidFill>
                  <a:schemeClr val="tx1"/>
                </a:solidFill>
                <a:latin typeface="Consolas" panose="020B0609020204030204" pitchFamily="49" charset="0"/>
                <a:cs typeface="Cascadia Mono" panose="020B0609020000020004" pitchFamily="49" charset="0"/>
              </a:rPr>
              <a:t>	</a:t>
            </a:r>
          </a:p>
          <a:p>
            <a:endParaRPr lang="fr-CA" dirty="0">
              <a:solidFill>
                <a:schemeClr val="tx1"/>
              </a:solidFill>
              <a:latin typeface="Consolas" panose="020B0609020204030204" pitchFamily="49" charset="0"/>
              <a:cs typeface="Cascadia Mono" panose="020B0609020000020004" pitchFamily="49" charset="0"/>
            </a:endParaRPr>
          </a:p>
          <a:p>
            <a:endParaRPr lang="fr-CA" dirty="0">
              <a:solidFill>
                <a:srgbClr val="0070C0"/>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109956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FD5AE2F-A2EA-9239-24DF-A59BDDEB1872}"/>
              </a:ext>
            </a:extLst>
          </p:cNvPr>
          <p:cNvSpPr>
            <a:spLocks noGrp="1"/>
          </p:cNvSpPr>
          <p:nvPr>
            <p:ph type="ctrTitle"/>
          </p:nvPr>
        </p:nvSpPr>
        <p:spPr/>
        <p:txBody>
          <a:bodyPr/>
          <a:lstStyle/>
          <a:p>
            <a:r>
              <a:rPr lang="fr-CA" dirty="0"/>
              <a:t>Les chaînes de caractères</a:t>
            </a:r>
          </a:p>
        </p:txBody>
      </p:sp>
      <p:sp>
        <p:nvSpPr>
          <p:cNvPr id="7" name="Sous-titre 6">
            <a:extLst>
              <a:ext uri="{FF2B5EF4-FFF2-40B4-BE49-F238E27FC236}">
                <a16:creationId xmlns:a16="http://schemas.microsoft.com/office/drawing/2014/main" id="{AA14EC31-DF21-562A-BD01-E82E924EBF44}"/>
              </a:ext>
            </a:extLst>
          </p:cNvPr>
          <p:cNvSpPr>
            <a:spLocks noGrp="1"/>
          </p:cNvSpPr>
          <p:nvPr>
            <p:ph type="subTitle" idx="1"/>
          </p:nvPr>
        </p:nvSpPr>
        <p:spPr/>
        <p:txBody>
          <a:bodyPr/>
          <a:lstStyle/>
          <a:p>
            <a:r>
              <a:rPr lang="fr-CA" dirty="0"/>
              <a:t>Les strings</a:t>
            </a:r>
          </a:p>
        </p:txBody>
      </p:sp>
    </p:spTree>
    <p:extLst>
      <p:ext uri="{BB962C8B-B14F-4D97-AF65-F5344CB8AC3E}">
        <p14:creationId xmlns:p14="http://schemas.microsoft.com/office/powerpoint/2010/main" val="1836548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487DCB-B4E6-9C18-B2CA-A68C5B15E8CB}"/>
              </a:ext>
            </a:extLst>
          </p:cNvPr>
          <p:cNvSpPr>
            <a:spLocks noGrp="1"/>
          </p:cNvSpPr>
          <p:nvPr>
            <p:ph type="title"/>
          </p:nvPr>
        </p:nvSpPr>
        <p:spPr/>
        <p:txBody>
          <a:bodyPr/>
          <a:lstStyle/>
          <a:p>
            <a:r>
              <a:rPr lang="fr-CA" dirty="0"/>
              <a:t>Les chaînes de caractères</a:t>
            </a:r>
          </a:p>
        </p:txBody>
      </p:sp>
      <p:sp>
        <p:nvSpPr>
          <p:cNvPr id="3" name="Espace réservé du contenu 2">
            <a:extLst>
              <a:ext uri="{FF2B5EF4-FFF2-40B4-BE49-F238E27FC236}">
                <a16:creationId xmlns:a16="http://schemas.microsoft.com/office/drawing/2014/main" id="{60EBFAAC-5036-6D26-8408-3792708EA941}"/>
              </a:ext>
            </a:extLst>
          </p:cNvPr>
          <p:cNvSpPr>
            <a:spLocks noGrp="1"/>
          </p:cNvSpPr>
          <p:nvPr>
            <p:ph idx="1"/>
          </p:nvPr>
        </p:nvSpPr>
        <p:spPr>
          <a:xfrm>
            <a:off x="1097280" y="1845734"/>
            <a:ext cx="10058400" cy="1450757"/>
          </a:xfrm>
        </p:spPr>
        <p:txBody>
          <a:bodyPr>
            <a:normAutofit/>
          </a:bodyPr>
          <a:lstStyle/>
          <a:p>
            <a:r>
              <a:rPr lang="fr-FR" dirty="0"/>
              <a:t>Les chaînes de caractères sont utilisées pour contenir des données sous forme de texte. En Python, une chaîne de caractères est une séquence de caractères, c’est-à-dire une suite ordonnée de lettres, de chiffres, de symboles ou d'espaces. </a:t>
            </a:r>
          </a:p>
          <a:p>
            <a:r>
              <a:rPr lang="fr-FR" dirty="0"/>
              <a:t>Il est possible d’initialiser les chaînes de plusieurs façons différentes:</a:t>
            </a:r>
          </a:p>
          <a:p>
            <a:pPr marL="0" indent="0">
              <a:buNone/>
            </a:pPr>
            <a:endParaRPr lang="fr-CA" dirty="0"/>
          </a:p>
        </p:txBody>
      </p:sp>
      <p:sp>
        <p:nvSpPr>
          <p:cNvPr id="4" name="Rectangle 3">
            <a:extLst>
              <a:ext uri="{FF2B5EF4-FFF2-40B4-BE49-F238E27FC236}">
                <a16:creationId xmlns:a16="http://schemas.microsoft.com/office/drawing/2014/main" id="{450E6433-54C8-7391-A37B-393232F8DE3A}"/>
              </a:ext>
            </a:extLst>
          </p:cNvPr>
          <p:cNvSpPr/>
          <p:nvPr/>
        </p:nvSpPr>
        <p:spPr>
          <a:xfrm>
            <a:off x="611275" y="3561510"/>
            <a:ext cx="5484725" cy="2100105"/>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2"/>
                </a:solidFill>
                <a:latin typeface="Consolas" panose="020B0609020204030204" pitchFamily="49" charset="0"/>
                <a:cs typeface="Cascadia Mono" panose="020B0609020000020004" pitchFamily="49" charset="0"/>
              </a:rPr>
              <a:t># Avec des guillemets simples</a:t>
            </a:r>
          </a:p>
          <a:p>
            <a:r>
              <a:rPr lang="fr-CA" noProof="0" dirty="0">
                <a:solidFill>
                  <a:schemeClr val="accent2"/>
                </a:solidFill>
                <a:latin typeface="Consolas" panose="020B0609020204030204" pitchFamily="49" charset="0"/>
                <a:cs typeface="Cascadia Mono" panose="020B0609020000020004" pitchFamily="49" charset="0"/>
              </a:rPr>
              <a:t>Chaine1 : </a:t>
            </a:r>
            <a:r>
              <a:rPr lang="fr-CA" noProof="0" dirty="0" err="1">
                <a:solidFill>
                  <a:schemeClr val="accent2"/>
                </a:solidFill>
                <a:latin typeface="Consolas" panose="020B0609020204030204" pitchFamily="49" charset="0"/>
                <a:cs typeface="Cascadia Mono" panose="020B0609020000020004" pitchFamily="49" charset="0"/>
              </a:rPr>
              <a:t>str</a:t>
            </a:r>
            <a:r>
              <a:rPr lang="fr-CA" noProof="0" dirty="0">
                <a:solidFill>
                  <a:schemeClr val="accent2"/>
                </a:solidFill>
                <a:latin typeface="Consolas" panose="020B0609020204030204" pitchFamily="49" charset="0"/>
                <a:cs typeface="Cascadia Mono" panose="020B0609020000020004" pitchFamily="49" charset="0"/>
              </a:rPr>
              <a:t> = </a:t>
            </a:r>
            <a:r>
              <a:rPr lang="en-CA" dirty="0">
                <a:solidFill>
                  <a:srgbClr val="0070C0"/>
                </a:solidFill>
              </a:rPr>
              <a:t>'Bonjour!’</a:t>
            </a:r>
          </a:p>
          <a:p>
            <a:endParaRPr lang="en-CA" dirty="0">
              <a:solidFill>
                <a:srgbClr val="0070C0"/>
              </a:solidFill>
            </a:endParaRPr>
          </a:p>
          <a:p>
            <a:r>
              <a:rPr lang="fr-CA" dirty="0">
                <a:solidFill>
                  <a:schemeClr val="tx2"/>
                </a:solidFill>
                <a:latin typeface="Consolas" panose="020B0609020204030204" pitchFamily="49" charset="0"/>
                <a:cs typeface="Cascadia Mono" panose="020B0609020000020004" pitchFamily="49" charset="0"/>
              </a:rPr>
              <a:t># Avec des guillemets doubles</a:t>
            </a:r>
          </a:p>
          <a:p>
            <a:r>
              <a:rPr lang="fr-CA" dirty="0">
                <a:solidFill>
                  <a:schemeClr val="accent2"/>
                </a:solidFill>
                <a:latin typeface="Consolas" panose="020B0609020204030204" pitchFamily="49" charset="0"/>
                <a:cs typeface="Cascadia Mono" panose="020B0609020000020004" pitchFamily="49" charset="0"/>
              </a:rPr>
              <a:t>Chaine2 : </a:t>
            </a:r>
            <a:r>
              <a:rPr lang="fr-CA" dirty="0" err="1">
                <a:solidFill>
                  <a:schemeClr val="accent2"/>
                </a:solidFill>
                <a:latin typeface="Consolas" panose="020B0609020204030204" pitchFamily="49" charset="0"/>
                <a:cs typeface="Cascadia Mono" panose="020B0609020000020004" pitchFamily="49" charset="0"/>
              </a:rPr>
              <a:t>str</a:t>
            </a:r>
            <a:r>
              <a:rPr lang="fr-CA" dirty="0">
                <a:solidFill>
                  <a:schemeClr val="accent2"/>
                </a:solidFill>
                <a:latin typeface="Consolas" panose="020B0609020204030204" pitchFamily="49" charset="0"/>
                <a:cs typeface="Cascadia Mono" panose="020B0609020000020004" pitchFamily="49" charset="0"/>
              </a:rPr>
              <a:t> = </a:t>
            </a:r>
            <a:r>
              <a:rPr lang="en-CA" dirty="0">
                <a:solidFill>
                  <a:srgbClr val="0070C0"/>
                </a:solidFill>
              </a:rPr>
              <a:t>"Bonjour!"</a:t>
            </a:r>
          </a:p>
          <a:p>
            <a:endParaRPr lang="en-CA" dirty="0">
              <a:solidFill>
                <a:srgbClr val="0070C0"/>
              </a:solidFill>
            </a:endParaRPr>
          </a:p>
          <a:p>
            <a:r>
              <a:rPr lang="en-CA" dirty="0">
                <a:solidFill>
                  <a:schemeClr val="tx2"/>
                </a:solidFill>
              </a:rPr>
              <a:t># </a:t>
            </a:r>
            <a:r>
              <a:rPr lang="en-CA" dirty="0" err="1">
                <a:solidFill>
                  <a:schemeClr val="tx2"/>
                </a:solidFill>
              </a:rPr>
              <a:t>ces</a:t>
            </a:r>
            <a:r>
              <a:rPr lang="en-CA" dirty="0">
                <a:solidFill>
                  <a:schemeClr val="tx2"/>
                </a:solidFill>
              </a:rPr>
              <a:t> </a:t>
            </a:r>
            <a:r>
              <a:rPr lang="en-CA" dirty="0" err="1">
                <a:solidFill>
                  <a:schemeClr val="tx2"/>
                </a:solidFill>
              </a:rPr>
              <a:t>méthodes</a:t>
            </a:r>
            <a:r>
              <a:rPr lang="en-CA" dirty="0">
                <a:solidFill>
                  <a:schemeClr val="tx2"/>
                </a:solidFill>
              </a:rPr>
              <a:t> </a:t>
            </a:r>
            <a:r>
              <a:rPr lang="en-CA" dirty="0" err="1">
                <a:solidFill>
                  <a:schemeClr val="tx2"/>
                </a:solidFill>
              </a:rPr>
              <a:t>sont</a:t>
            </a:r>
            <a:r>
              <a:rPr lang="en-CA" dirty="0">
                <a:solidFill>
                  <a:schemeClr val="tx2"/>
                </a:solidFill>
              </a:rPr>
              <a:t> </a:t>
            </a:r>
            <a:r>
              <a:rPr lang="en-CA" dirty="0" err="1">
                <a:solidFill>
                  <a:schemeClr val="tx2"/>
                </a:solidFill>
              </a:rPr>
              <a:t>équivalentes</a:t>
            </a:r>
            <a:endParaRPr lang="en-CA" dirty="0">
              <a:solidFill>
                <a:schemeClr val="tx2"/>
              </a:solidFill>
            </a:endParaRPr>
          </a:p>
          <a:p>
            <a:endParaRPr lang="fr-CA" noProof="0" dirty="0">
              <a:solidFill>
                <a:srgbClr val="0070C0"/>
              </a:solidFill>
              <a:latin typeface="Consolas" panose="020B0609020204030204" pitchFamily="49" charset="0"/>
              <a:cs typeface="Cascadia Mono" panose="020B0609020000020004" pitchFamily="49" charset="0"/>
            </a:endParaRPr>
          </a:p>
        </p:txBody>
      </p:sp>
      <p:sp>
        <p:nvSpPr>
          <p:cNvPr id="7" name="Rectangle 6">
            <a:extLst>
              <a:ext uri="{FF2B5EF4-FFF2-40B4-BE49-F238E27FC236}">
                <a16:creationId xmlns:a16="http://schemas.microsoft.com/office/drawing/2014/main" id="{F736732A-03CB-2C92-5237-894E8F849F56}"/>
              </a:ext>
            </a:extLst>
          </p:cNvPr>
          <p:cNvSpPr/>
          <p:nvPr/>
        </p:nvSpPr>
        <p:spPr>
          <a:xfrm>
            <a:off x="6260123" y="3561510"/>
            <a:ext cx="5484725" cy="2100105"/>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en-CA" dirty="0">
                <a:solidFill>
                  <a:schemeClr val="tx2"/>
                </a:solidFill>
                <a:latin typeface="Consolas" panose="020B0609020204030204" pitchFamily="49" charset="0"/>
                <a:cs typeface="Cascadia Mono" panose="020B0609020000020004" pitchFamily="49" charset="0"/>
              </a:rPr>
              <a:t># </a:t>
            </a:r>
            <a:r>
              <a:rPr lang="en-CA" dirty="0" err="1">
                <a:solidFill>
                  <a:schemeClr val="tx2"/>
                </a:solidFill>
                <a:latin typeface="Consolas" panose="020B0609020204030204" pitchFamily="49" charset="0"/>
                <a:cs typeface="Cascadia Mono" panose="020B0609020000020004" pitchFamily="49" charset="0"/>
              </a:rPr>
              <a:t>chaîne</a:t>
            </a:r>
            <a:r>
              <a:rPr lang="en-CA" dirty="0">
                <a:solidFill>
                  <a:schemeClr val="tx2"/>
                </a:solidFill>
                <a:latin typeface="Consolas" panose="020B0609020204030204" pitchFamily="49" charset="0"/>
                <a:cs typeface="Cascadia Mono" panose="020B0609020000020004" pitchFamily="49" charset="0"/>
              </a:rPr>
              <a:t> multi-</a:t>
            </a:r>
            <a:r>
              <a:rPr lang="en-CA" dirty="0" err="1">
                <a:solidFill>
                  <a:schemeClr val="tx2"/>
                </a:solidFill>
                <a:latin typeface="Consolas" panose="020B0609020204030204" pitchFamily="49" charset="0"/>
                <a:cs typeface="Cascadia Mono" panose="020B0609020000020004" pitchFamily="49" charset="0"/>
              </a:rPr>
              <a:t>lignes</a:t>
            </a:r>
            <a:endParaRPr lang="en-CA" dirty="0">
              <a:solidFill>
                <a:schemeClr val="tx2"/>
              </a:solidFill>
              <a:latin typeface="Consolas" panose="020B0609020204030204" pitchFamily="49" charset="0"/>
              <a:cs typeface="Cascadia Mono" panose="020B0609020000020004" pitchFamily="49" charset="0"/>
            </a:endParaRPr>
          </a:p>
          <a:p>
            <a:r>
              <a:rPr lang="en-CA" dirty="0" err="1">
                <a:solidFill>
                  <a:schemeClr val="accent2"/>
                </a:solidFill>
                <a:latin typeface="Consolas" panose="020B0609020204030204" pitchFamily="49" charset="0"/>
                <a:cs typeface="Cascadia Mono" panose="020B0609020000020004" pitchFamily="49" charset="0"/>
              </a:rPr>
              <a:t>chaineML</a:t>
            </a:r>
            <a:r>
              <a:rPr lang="en-CA" dirty="0">
                <a:solidFill>
                  <a:schemeClr val="accent2"/>
                </a:solidFill>
                <a:latin typeface="Consolas" panose="020B0609020204030204" pitchFamily="49" charset="0"/>
                <a:cs typeface="Cascadia Mono" panose="020B0609020000020004" pitchFamily="49" charset="0"/>
              </a:rPr>
              <a:t> : str = </a:t>
            </a:r>
            <a:r>
              <a:rPr lang="en-CA" dirty="0">
                <a:solidFill>
                  <a:srgbClr val="0070C0"/>
                </a:solidFill>
              </a:rPr>
              <a:t>"""Bonjour! Bienvenue au </a:t>
            </a:r>
            <a:r>
              <a:rPr lang="en-CA" dirty="0" err="1">
                <a:solidFill>
                  <a:srgbClr val="0070C0"/>
                </a:solidFill>
              </a:rPr>
              <a:t>cours</a:t>
            </a:r>
            <a:r>
              <a:rPr lang="en-CA" dirty="0">
                <a:solidFill>
                  <a:srgbClr val="0070C0"/>
                </a:solidFill>
              </a:rPr>
              <a:t> sur les </a:t>
            </a:r>
            <a:r>
              <a:rPr lang="en-CA" dirty="0" err="1">
                <a:solidFill>
                  <a:srgbClr val="0070C0"/>
                </a:solidFill>
              </a:rPr>
              <a:t>chaîne</a:t>
            </a:r>
            <a:r>
              <a:rPr lang="en-CA" dirty="0">
                <a:solidFill>
                  <a:srgbClr val="0070C0"/>
                </a:solidFill>
              </a:rPr>
              <a:t> de </a:t>
            </a:r>
            <a:r>
              <a:rPr lang="en-CA" dirty="0" err="1">
                <a:solidFill>
                  <a:srgbClr val="0070C0"/>
                </a:solidFill>
              </a:rPr>
              <a:t>caractères</a:t>
            </a:r>
            <a:r>
              <a:rPr lang="en-CA" dirty="0">
                <a:solidFill>
                  <a:srgbClr val="0070C0"/>
                </a:solidFill>
              </a:rPr>
              <a:t> </a:t>
            </a:r>
            <a:r>
              <a:rPr lang="en-CA" dirty="0" err="1">
                <a:solidFill>
                  <a:srgbClr val="0070C0"/>
                </a:solidFill>
              </a:rPr>
              <a:t>en</a:t>
            </a:r>
            <a:r>
              <a:rPr lang="en-CA" dirty="0">
                <a:solidFill>
                  <a:srgbClr val="0070C0"/>
                </a:solidFill>
              </a:rPr>
              <a:t> Python! Ceci </a:t>
            </a:r>
            <a:r>
              <a:rPr lang="en-CA" dirty="0" err="1">
                <a:solidFill>
                  <a:srgbClr val="0070C0"/>
                </a:solidFill>
              </a:rPr>
              <a:t>est</a:t>
            </a:r>
            <a:r>
              <a:rPr lang="en-CA" dirty="0">
                <a:solidFill>
                  <a:srgbClr val="0070C0"/>
                </a:solidFill>
              </a:rPr>
              <a:t> </a:t>
            </a:r>
            <a:r>
              <a:rPr lang="en-CA" dirty="0" err="1">
                <a:solidFill>
                  <a:srgbClr val="0070C0"/>
                </a:solidFill>
              </a:rPr>
              <a:t>une</a:t>
            </a:r>
            <a:r>
              <a:rPr lang="en-CA" dirty="0">
                <a:solidFill>
                  <a:srgbClr val="0070C0"/>
                </a:solidFill>
              </a:rPr>
              <a:t> </a:t>
            </a:r>
            <a:r>
              <a:rPr lang="en-CA" dirty="0" err="1">
                <a:solidFill>
                  <a:srgbClr val="0070C0"/>
                </a:solidFill>
              </a:rPr>
              <a:t>chaîne</a:t>
            </a:r>
            <a:r>
              <a:rPr lang="en-CA" dirty="0">
                <a:solidFill>
                  <a:srgbClr val="0070C0"/>
                </a:solidFill>
              </a:rPr>
              <a:t> qui </a:t>
            </a:r>
            <a:r>
              <a:rPr lang="en-CA" dirty="0" err="1">
                <a:solidFill>
                  <a:srgbClr val="0070C0"/>
                </a:solidFill>
              </a:rPr>
              <a:t>s’étend</a:t>
            </a:r>
            <a:r>
              <a:rPr lang="en-CA" dirty="0">
                <a:solidFill>
                  <a:srgbClr val="0070C0"/>
                </a:solidFill>
              </a:rPr>
              <a:t> sur </a:t>
            </a:r>
            <a:r>
              <a:rPr lang="en-CA" dirty="0" err="1">
                <a:solidFill>
                  <a:srgbClr val="0070C0"/>
                </a:solidFill>
              </a:rPr>
              <a:t>plusieurs</a:t>
            </a:r>
            <a:r>
              <a:rPr lang="en-CA" dirty="0">
                <a:solidFill>
                  <a:srgbClr val="0070C0"/>
                </a:solidFill>
              </a:rPr>
              <a:t> </a:t>
            </a:r>
            <a:r>
              <a:rPr lang="en-CA" dirty="0" err="1">
                <a:solidFill>
                  <a:srgbClr val="0070C0"/>
                </a:solidFill>
              </a:rPr>
              <a:t>lignes</a:t>
            </a:r>
            <a:r>
              <a:rPr lang="en-CA" dirty="0">
                <a:solidFill>
                  <a:srgbClr val="0070C0"/>
                </a:solidFill>
              </a:rPr>
              <a:t> pour aider </a:t>
            </a:r>
          </a:p>
          <a:p>
            <a:r>
              <a:rPr lang="en-CA" dirty="0">
                <a:solidFill>
                  <a:srgbClr val="0070C0"/>
                </a:solidFill>
              </a:rPr>
              <a:t>avec la </a:t>
            </a:r>
            <a:r>
              <a:rPr lang="en-CA" dirty="0" err="1">
                <a:solidFill>
                  <a:srgbClr val="0070C0"/>
                </a:solidFill>
              </a:rPr>
              <a:t>lisibilité</a:t>
            </a:r>
            <a:r>
              <a:rPr lang="en-CA" dirty="0">
                <a:solidFill>
                  <a:srgbClr val="0070C0"/>
                </a:solidFill>
              </a:rPr>
              <a:t>!"""</a:t>
            </a:r>
          </a:p>
          <a:p>
            <a:endParaRPr lang="en-CA" dirty="0">
              <a:solidFill>
                <a:srgbClr val="0070C0"/>
              </a:solidFill>
            </a:endParaRPr>
          </a:p>
          <a:p>
            <a:endParaRPr lang="en-CA" dirty="0">
              <a:solidFill>
                <a:srgbClr val="0070C0"/>
              </a:solidFill>
            </a:endParaRPr>
          </a:p>
          <a:p>
            <a:endParaRPr lang="fr-CA" noProof="0" dirty="0">
              <a:solidFill>
                <a:srgbClr val="0070C0"/>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234982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FEEFF-BB07-A370-A743-B50D614275E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9D095F1-B6C8-294C-CE54-94DDEDAD1313}"/>
              </a:ext>
            </a:extLst>
          </p:cNvPr>
          <p:cNvSpPr>
            <a:spLocks noGrp="1"/>
          </p:cNvSpPr>
          <p:nvPr>
            <p:ph type="title"/>
          </p:nvPr>
        </p:nvSpPr>
        <p:spPr/>
        <p:txBody>
          <a:bodyPr/>
          <a:lstStyle/>
          <a:p>
            <a:r>
              <a:rPr lang="fr-CA" dirty="0"/>
              <a:t>Les chaînes de caractères</a:t>
            </a:r>
          </a:p>
        </p:txBody>
      </p:sp>
      <p:sp>
        <p:nvSpPr>
          <p:cNvPr id="3" name="Espace réservé du contenu 2">
            <a:extLst>
              <a:ext uri="{FF2B5EF4-FFF2-40B4-BE49-F238E27FC236}">
                <a16:creationId xmlns:a16="http://schemas.microsoft.com/office/drawing/2014/main" id="{6F8F75FD-C58A-8563-8232-16F01B1D9960}"/>
              </a:ext>
            </a:extLst>
          </p:cNvPr>
          <p:cNvSpPr>
            <a:spLocks noGrp="1"/>
          </p:cNvSpPr>
          <p:nvPr>
            <p:ph idx="1"/>
          </p:nvPr>
        </p:nvSpPr>
        <p:spPr>
          <a:xfrm>
            <a:off x="1097280" y="1845733"/>
            <a:ext cx="10058400" cy="1450757"/>
          </a:xfrm>
        </p:spPr>
        <p:txBody>
          <a:bodyPr>
            <a:normAutofit fontScale="85000" lnSpcReduction="20000"/>
          </a:bodyPr>
          <a:lstStyle/>
          <a:p>
            <a:r>
              <a:rPr lang="fr-FR" dirty="0"/>
              <a:t>On peut apparenter leur manipulation à celle des listes, où chaque caractère dans la chaîne est à un indice dans celle-ci et donc y effectuer certaines opérations (consultation)!</a:t>
            </a:r>
          </a:p>
          <a:p>
            <a:r>
              <a:rPr lang="fr-FR" b="1" dirty="0"/>
              <a:t>Attention</a:t>
            </a:r>
            <a:r>
              <a:rPr lang="fr-FR" dirty="0"/>
              <a:t>! Il n’est pas possible de faire une modification comme une liste avec une chaîne de caractères: </a:t>
            </a:r>
            <a:r>
              <a:rPr lang="fr-FR" dirty="0">
                <a:solidFill>
                  <a:srgbClr val="FF0000"/>
                </a:solidFill>
              </a:rPr>
              <a:t>chaine[0] = ‘a’ </a:t>
            </a:r>
          </a:p>
          <a:p>
            <a:r>
              <a:rPr lang="fr-FR" u="sng" dirty="0">
                <a:solidFill>
                  <a:srgbClr val="C00000"/>
                </a:solidFill>
              </a:rPr>
              <a:t>Nous verrons comment faire des opérations avancées sur les chaînes de caractères plus tard dans la session!</a:t>
            </a:r>
          </a:p>
          <a:p>
            <a:endParaRPr lang="fr-FR" dirty="0"/>
          </a:p>
          <a:p>
            <a:pPr marL="0" indent="0">
              <a:buNone/>
            </a:pPr>
            <a:endParaRPr lang="fr-CA" dirty="0"/>
          </a:p>
        </p:txBody>
      </p:sp>
      <p:sp>
        <p:nvSpPr>
          <p:cNvPr id="4" name="Rectangle 3">
            <a:extLst>
              <a:ext uri="{FF2B5EF4-FFF2-40B4-BE49-F238E27FC236}">
                <a16:creationId xmlns:a16="http://schemas.microsoft.com/office/drawing/2014/main" id="{B70ACC99-EE3E-4B01-5564-D0AF2DED6E54}"/>
              </a:ext>
            </a:extLst>
          </p:cNvPr>
          <p:cNvSpPr/>
          <p:nvPr/>
        </p:nvSpPr>
        <p:spPr>
          <a:xfrm>
            <a:off x="1066800" y="3296490"/>
            <a:ext cx="10058399" cy="1607736"/>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2"/>
                </a:solidFill>
                <a:latin typeface="Consolas" panose="020B0609020204030204" pitchFamily="49" charset="0"/>
                <a:cs typeface="Cascadia Mono" panose="020B0609020000020004" pitchFamily="49" charset="0"/>
              </a:rPr>
              <a:t># initialisation de la variable</a:t>
            </a:r>
          </a:p>
          <a:p>
            <a:r>
              <a:rPr lang="fr-CA" dirty="0">
                <a:solidFill>
                  <a:schemeClr val="tx2"/>
                </a:solidFill>
                <a:latin typeface="Consolas" panose="020B0609020204030204" pitchFamily="49" charset="0"/>
                <a:cs typeface="Cascadia Mono" panose="020B0609020000020004" pitchFamily="49" charset="0"/>
              </a:rPr>
              <a:t>c</a:t>
            </a:r>
            <a:r>
              <a:rPr lang="fr-CA" noProof="0" dirty="0">
                <a:solidFill>
                  <a:schemeClr val="tx2"/>
                </a:solidFill>
                <a:latin typeface="Consolas" panose="020B0609020204030204" pitchFamily="49" charset="0"/>
                <a:cs typeface="Cascadia Mono" panose="020B0609020000020004" pitchFamily="49" charset="0"/>
              </a:rPr>
              <a:t>haine : </a:t>
            </a:r>
            <a:r>
              <a:rPr lang="fr-CA" noProof="0" dirty="0" err="1">
                <a:solidFill>
                  <a:schemeClr val="tx2"/>
                </a:solidFill>
                <a:latin typeface="Consolas" panose="020B0609020204030204" pitchFamily="49" charset="0"/>
                <a:cs typeface="Cascadia Mono" panose="020B0609020000020004" pitchFamily="49" charset="0"/>
              </a:rPr>
              <a:t>str</a:t>
            </a:r>
            <a:r>
              <a:rPr lang="fr-CA" noProof="0" dirty="0">
                <a:solidFill>
                  <a:schemeClr val="tx2"/>
                </a:solidFill>
                <a:latin typeface="Consolas" panose="020B0609020204030204" pitchFamily="49" charset="0"/>
                <a:cs typeface="Cascadia Mono" panose="020B0609020000020004" pitchFamily="49" charset="0"/>
              </a:rPr>
              <a:t> = </a:t>
            </a:r>
            <a:r>
              <a:rPr lang="en-CA" dirty="0">
                <a:solidFill>
                  <a:srgbClr val="0070C0"/>
                </a:solidFill>
              </a:rPr>
              <a:t>'Bonjour!’</a:t>
            </a:r>
          </a:p>
          <a:p>
            <a:endParaRPr lang="en-CA" noProof="0" dirty="0">
              <a:solidFill>
                <a:srgbClr val="0070C0"/>
              </a:solidFill>
              <a:latin typeface="Consolas" panose="020B0609020204030204" pitchFamily="49" charset="0"/>
              <a:cs typeface="Cascadia Mono" panose="020B0609020000020004" pitchFamily="49" charset="0"/>
            </a:endParaRPr>
          </a:p>
          <a:p>
            <a:r>
              <a:rPr lang="en-CA" dirty="0" err="1">
                <a:solidFill>
                  <a:schemeClr val="accent2"/>
                </a:solidFill>
                <a:latin typeface="Consolas" panose="020B0609020204030204" pitchFamily="49" charset="0"/>
                <a:cs typeface="Cascadia Mono" panose="020B0609020000020004" pitchFamily="49" charset="0"/>
              </a:rPr>
              <a:t>premiereLettre</a:t>
            </a:r>
            <a:r>
              <a:rPr lang="en-CA" dirty="0">
                <a:solidFill>
                  <a:schemeClr val="accent2"/>
                </a:solidFill>
                <a:latin typeface="Consolas" panose="020B0609020204030204" pitchFamily="49" charset="0"/>
                <a:cs typeface="Cascadia Mono" panose="020B0609020000020004" pitchFamily="49" charset="0"/>
              </a:rPr>
              <a:t> : str = </a:t>
            </a:r>
            <a:r>
              <a:rPr lang="en-CA" dirty="0" err="1">
                <a:solidFill>
                  <a:schemeClr val="accent2"/>
                </a:solidFill>
                <a:latin typeface="Consolas" panose="020B0609020204030204" pitchFamily="49" charset="0"/>
                <a:cs typeface="Cascadia Mono" panose="020B0609020000020004" pitchFamily="49" charset="0"/>
              </a:rPr>
              <a:t>chaine</a:t>
            </a:r>
            <a:r>
              <a:rPr lang="en-CA" dirty="0">
                <a:solidFill>
                  <a:schemeClr val="accent2"/>
                </a:solidFill>
                <a:latin typeface="Consolas" panose="020B0609020204030204" pitchFamily="49" charset="0"/>
                <a:cs typeface="Cascadia Mono" panose="020B0609020000020004" pitchFamily="49" charset="0"/>
              </a:rPr>
              <a:t>[</a:t>
            </a:r>
            <a:r>
              <a:rPr lang="en-CA" dirty="0">
                <a:solidFill>
                  <a:srgbClr val="00B050"/>
                </a:solidFill>
                <a:latin typeface="Consolas" panose="020B0609020204030204" pitchFamily="49" charset="0"/>
                <a:cs typeface="Cascadia Mono" panose="020B0609020000020004" pitchFamily="49" charset="0"/>
              </a:rPr>
              <a:t>0</a:t>
            </a:r>
            <a:r>
              <a:rPr lang="en-CA" dirty="0">
                <a:solidFill>
                  <a:schemeClr val="accent2"/>
                </a:solidFill>
                <a:latin typeface="Consolas" panose="020B0609020204030204" pitchFamily="49" charset="0"/>
                <a:cs typeface="Cascadia Mono" panose="020B0609020000020004" pitchFamily="49" charset="0"/>
              </a:rPr>
              <a:t>] </a:t>
            </a:r>
            <a:r>
              <a:rPr lang="en-CA" dirty="0">
                <a:solidFill>
                  <a:schemeClr val="tx2"/>
                </a:solidFill>
                <a:latin typeface="Consolas" panose="020B0609020204030204" pitchFamily="49" charset="0"/>
                <a:cs typeface="Cascadia Mono" panose="020B0609020000020004" pitchFamily="49" charset="0"/>
              </a:rPr>
              <a:t># ‘B’</a:t>
            </a:r>
          </a:p>
          <a:p>
            <a:r>
              <a:rPr lang="en-CA" noProof="0" dirty="0" err="1">
                <a:solidFill>
                  <a:schemeClr val="accent2"/>
                </a:solidFill>
                <a:latin typeface="Consolas" panose="020B0609020204030204" pitchFamily="49" charset="0"/>
                <a:cs typeface="Cascadia Mono" panose="020B0609020000020004" pitchFamily="49" charset="0"/>
              </a:rPr>
              <a:t>deuxiemeLettre</a:t>
            </a:r>
            <a:r>
              <a:rPr lang="en-CA" noProof="0" dirty="0">
                <a:solidFill>
                  <a:schemeClr val="accent2"/>
                </a:solidFill>
                <a:latin typeface="Consolas" panose="020B0609020204030204" pitchFamily="49" charset="0"/>
                <a:cs typeface="Cascadia Mono" panose="020B0609020000020004" pitchFamily="49" charset="0"/>
              </a:rPr>
              <a:t> : str = </a:t>
            </a:r>
            <a:r>
              <a:rPr lang="en-CA" noProof="0" dirty="0" err="1">
                <a:solidFill>
                  <a:schemeClr val="accent2"/>
                </a:solidFill>
                <a:latin typeface="Consolas" panose="020B0609020204030204" pitchFamily="49" charset="0"/>
                <a:cs typeface="Cascadia Mono" panose="020B0609020000020004" pitchFamily="49" charset="0"/>
              </a:rPr>
              <a:t>chaine</a:t>
            </a:r>
            <a:r>
              <a:rPr lang="en-CA" noProof="0" dirty="0">
                <a:solidFill>
                  <a:schemeClr val="accent2"/>
                </a:solidFill>
                <a:latin typeface="Consolas" panose="020B0609020204030204" pitchFamily="49" charset="0"/>
                <a:cs typeface="Cascadia Mono" panose="020B0609020000020004" pitchFamily="49" charset="0"/>
              </a:rPr>
              <a:t>[</a:t>
            </a:r>
            <a:r>
              <a:rPr lang="en-CA" noProof="0" dirty="0">
                <a:solidFill>
                  <a:srgbClr val="00B050"/>
                </a:solidFill>
                <a:latin typeface="Consolas" panose="020B0609020204030204" pitchFamily="49" charset="0"/>
                <a:cs typeface="Cascadia Mono" panose="020B0609020000020004" pitchFamily="49" charset="0"/>
              </a:rPr>
              <a:t>1</a:t>
            </a:r>
            <a:r>
              <a:rPr lang="en-CA" noProof="0" dirty="0">
                <a:solidFill>
                  <a:schemeClr val="accent2"/>
                </a:solidFill>
                <a:latin typeface="Consolas" panose="020B0609020204030204" pitchFamily="49" charset="0"/>
                <a:cs typeface="Cascadia Mono" panose="020B0609020000020004" pitchFamily="49" charset="0"/>
              </a:rPr>
              <a:t>] </a:t>
            </a:r>
            <a:r>
              <a:rPr lang="en-CA" noProof="0" dirty="0">
                <a:solidFill>
                  <a:schemeClr val="tx2"/>
                </a:solidFill>
                <a:latin typeface="Consolas" panose="020B0609020204030204" pitchFamily="49" charset="0"/>
                <a:cs typeface="Cascadia Mono" panose="020B0609020000020004" pitchFamily="49" charset="0"/>
              </a:rPr>
              <a:t># ‘o’</a:t>
            </a:r>
            <a:endParaRPr lang="fr-CA" noProof="0" dirty="0">
              <a:solidFill>
                <a:schemeClr val="tx2"/>
              </a:solidFill>
              <a:latin typeface="Consolas" panose="020B0609020204030204" pitchFamily="49" charset="0"/>
              <a:cs typeface="Cascadia Mono" panose="020B0609020000020004" pitchFamily="49" charset="0"/>
            </a:endParaRPr>
          </a:p>
        </p:txBody>
      </p:sp>
      <p:graphicFrame>
        <p:nvGraphicFramePr>
          <p:cNvPr id="5" name="Tableau 4">
            <a:extLst>
              <a:ext uri="{FF2B5EF4-FFF2-40B4-BE49-F238E27FC236}">
                <a16:creationId xmlns:a16="http://schemas.microsoft.com/office/drawing/2014/main" id="{34818A42-E589-77A1-E349-1B527C52402F}"/>
              </a:ext>
            </a:extLst>
          </p:cNvPr>
          <p:cNvGraphicFramePr>
            <a:graphicFrameLocks noGrp="1"/>
          </p:cNvGraphicFramePr>
          <p:nvPr>
            <p:extLst>
              <p:ext uri="{D42A27DB-BD31-4B8C-83A1-F6EECF244321}">
                <p14:modId xmlns:p14="http://schemas.microsoft.com/office/powerpoint/2010/main" val="951702727"/>
              </p:ext>
            </p:extLst>
          </p:nvPr>
        </p:nvGraphicFramePr>
        <p:xfrm>
          <a:off x="2236485" y="5186299"/>
          <a:ext cx="7719030" cy="979024"/>
        </p:xfrm>
        <a:graphic>
          <a:graphicData uri="http://schemas.openxmlformats.org/drawingml/2006/table">
            <a:tbl>
              <a:tblPr firstRow="1" bandRow="1">
                <a:tableStyleId>{5C22544A-7EE6-4342-B048-85BDC9FD1C3A}</a:tableStyleId>
              </a:tblPr>
              <a:tblGrid>
                <a:gridCol w="857670">
                  <a:extLst>
                    <a:ext uri="{9D8B030D-6E8A-4147-A177-3AD203B41FA5}">
                      <a16:colId xmlns:a16="http://schemas.microsoft.com/office/drawing/2014/main" val="2618279410"/>
                    </a:ext>
                  </a:extLst>
                </a:gridCol>
                <a:gridCol w="857670">
                  <a:extLst>
                    <a:ext uri="{9D8B030D-6E8A-4147-A177-3AD203B41FA5}">
                      <a16:colId xmlns:a16="http://schemas.microsoft.com/office/drawing/2014/main" val="2244902010"/>
                    </a:ext>
                  </a:extLst>
                </a:gridCol>
                <a:gridCol w="857670">
                  <a:extLst>
                    <a:ext uri="{9D8B030D-6E8A-4147-A177-3AD203B41FA5}">
                      <a16:colId xmlns:a16="http://schemas.microsoft.com/office/drawing/2014/main" val="1031628688"/>
                    </a:ext>
                  </a:extLst>
                </a:gridCol>
                <a:gridCol w="857670">
                  <a:extLst>
                    <a:ext uri="{9D8B030D-6E8A-4147-A177-3AD203B41FA5}">
                      <a16:colId xmlns:a16="http://schemas.microsoft.com/office/drawing/2014/main" val="490307467"/>
                    </a:ext>
                  </a:extLst>
                </a:gridCol>
                <a:gridCol w="857670">
                  <a:extLst>
                    <a:ext uri="{9D8B030D-6E8A-4147-A177-3AD203B41FA5}">
                      <a16:colId xmlns:a16="http://schemas.microsoft.com/office/drawing/2014/main" val="508240533"/>
                    </a:ext>
                  </a:extLst>
                </a:gridCol>
                <a:gridCol w="857670">
                  <a:extLst>
                    <a:ext uri="{9D8B030D-6E8A-4147-A177-3AD203B41FA5}">
                      <a16:colId xmlns:a16="http://schemas.microsoft.com/office/drawing/2014/main" val="2992486057"/>
                    </a:ext>
                  </a:extLst>
                </a:gridCol>
                <a:gridCol w="857670">
                  <a:extLst>
                    <a:ext uri="{9D8B030D-6E8A-4147-A177-3AD203B41FA5}">
                      <a16:colId xmlns:a16="http://schemas.microsoft.com/office/drawing/2014/main" val="2748132348"/>
                    </a:ext>
                  </a:extLst>
                </a:gridCol>
                <a:gridCol w="857670">
                  <a:extLst>
                    <a:ext uri="{9D8B030D-6E8A-4147-A177-3AD203B41FA5}">
                      <a16:colId xmlns:a16="http://schemas.microsoft.com/office/drawing/2014/main" val="1279055841"/>
                    </a:ext>
                  </a:extLst>
                </a:gridCol>
                <a:gridCol w="857670">
                  <a:extLst>
                    <a:ext uri="{9D8B030D-6E8A-4147-A177-3AD203B41FA5}">
                      <a16:colId xmlns:a16="http://schemas.microsoft.com/office/drawing/2014/main" val="1165039267"/>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tc>
                  <a:txBody>
                    <a:bodyPr/>
                    <a:lstStyle/>
                    <a:p>
                      <a:pPr algn="ctr"/>
                      <a:r>
                        <a:rPr lang="fr-CA" noProof="0" dirty="0"/>
                        <a:t>4</a:t>
                      </a:r>
                    </a:p>
                  </a:txBody>
                  <a:tcPr anchor="ctr"/>
                </a:tc>
                <a:tc>
                  <a:txBody>
                    <a:bodyPr/>
                    <a:lstStyle/>
                    <a:p>
                      <a:pPr algn="ctr"/>
                      <a:r>
                        <a:rPr lang="fr-CA" noProof="0" dirty="0"/>
                        <a:t>5</a:t>
                      </a:r>
                    </a:p>
                  </a:txBody>
                  <a:tcPr anchor="ctr"/>
                </a:tc>
                <a:tc>
                  <a:txBody>
                    <a:bodyPr/>
                    <a:lstStyle/>
                    <a:p>
                      <a:pPr algn="ctr"/>
                      <a:r>
                        <a:rPr lang="fr-CA" noProof="0" dirty="0"/>
                        <a:t>6</a:t>
                      </a:r>
                    </a:p>
                  </a:txBody>
                  <a:tcPr anchor="ctr"/>
                </a:tc>
                <a:tc>
                  <a:txBody>
                    <a:bodyPr/>
                    <a:lstStyle/>
                    <a:p>
                      <a:pPr algn="ctr"/>
                      <a:r>
                        <a:rPr lang="fr-CA" noProof="0" dirty="0"/>
                        <a:t>7</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B</a:t>
                      </a:r>
                    </a:p>
                  </a:txBody>
                  <a:tcPr anchor="ctr"/>
                </a:tc>
                <a:tc>
                  <a:txBody>
                    <a:bodyPr/>
                    <a:lstStyle/>
                    <a:p>
                      <a:pPr algn="ctr"/>
                      <a:r>
                        <a:rPr lang="fr-CA" noProof="0" dirty="0"/>
                        <a:t>o</a:t>
                      </a:r>
                    </a:p>
                  </a:txBody>
                  <a:tcPr anchor="ctr"/>
                </a:tc>
                <a:tc>
                  <a:txBody>
                    <a:bodyPr/>
                    <a:lstStyle/>
                    <a:p>
                      <a:pPr algn="ctr"/>
                      <a:r>
                        <a:rPr lang="fr-CA" noProof="0" dirty="0"/>
                        <a:t>n</a:t>
                      </a:r>
                    </a:p>
                  </a:txBody>
                  <a:tcPr anchor="ctr"/>
                </a:tc>
                <a:tc>
                  <a:txBody>
                    <a:bodyPr/>
                    <a:lstStyle/>
                    <a:p>
                      <a:pPr algn="ctr"/>
                      <a:r>
                        <a:rPr lang="fr-CA" noProof="0" dirty="0"/>
                        <a:t>j </a:t>
                      </a:r>
                    </a:p>
                  </a:txBody>
                  <a:tcPr anchor="ctr"/>
                </a:tc>
                <a:tc>
                  <a:txBody>
                    <a:bodyPr/>
                    <a:lstStyle/>
                    <a:p>
                      <a:pPr algn="ctr"/>
                      <a:r>
                        <a:rPr lang="fr-CA" noProof="0" dirty="0"/>
                        <a:t>o</a:t>
                      </a:r>
                    </a:p>
                  </a:txBody>
                  <a:tcPr anchor="ctr"/>
                </a:tc>
                <a:tc>
                  <a:txBody>
                    <a:bodyPr/>
                    <a:lstStyle/>
                    <a:p>
                      <a:pPr algn="ctr"/>
                      <a:r>
                        <a:rPr lang="fr-CA" noProof="0" dirty="0"/>
                        <a:t>u</a:t>
                      </a:r>
                    </a:p>
                  </a:txBody>
                  <a:tcPr anchor="ctr"/>
                </a:tc>
                <a:tc>
                  <a:txBody>
                    <a:bodyPr/>
                    <a:lstStyle/>
                    <a:p>
                      <a:pPr algn="ctr"/>
                      <a:r>
                        <a:rPr lang="fr-CA" noProof="0" dirty="0"/>
                        <a:t>r</a:t>
                      </a:r>
                    </a:p>
                  </a:txBody>
                  <a:tcPr anchor="ctr"/>
                </a:tc>
                <a:tc>
                  <a:txBody>
                    <a:bodyPr/>
                    <a:lstStyle/>
                    <a:p>
                      <a:pPr algn="ctr"/>
                      <a:r>
                        <a:rPr lang="fr-CA" noProof="0" dirty="0"/>
                        <a:t>!</a:t>
                      </a:r>
                    </a:p>
                  </a:txBody>
                  <a:tcPr anchor="ctr"/>
                </a:tc>
                <a:extLst>
                  <a:ext uri="{0D108BD9-81ED-4DB2-BD59-A6C34878D82A}">
                    <a16:rowId xmlns:a16="http://schemas.microsoft.com/office/drawing/2014/main" val="3379715664"/>
                  </a:ext>
                </a:extLst>
              </a:tr>
            </a:tbl>
          </a:graphicData>
        </a:graphic>
      </p:graphicFrame>
    </p:spTree>
    <p:extLst>
      <p:ext uri="{BB962C8B-B14F-4D97-AF65-F5344CB8AC3E}">
        <p14:creationId xmlns:p14="http://schemas.microsoft.com/office/powerpoint/2010/main" val="3342709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94E2DB-D888-D89E-8EFA-F4F368ACE666}"/>
              </a:ext>
            </a:extLst>
          </p:cNvPr>
          <p:cNvSpPr>
            <a:spLocks noGrp="1"/>
          </p:cNvSpPr>
          <p:nvPr>
            <p:ph type="title"/>
          </p:nvPr>
        </p:nvSpPr>
        <p:spPr/>
        <p:txBody>
          <a:bodyPr/>
          <a:lstStyle/>
          <a:p>
            <a:r>
              <a:rPr lang="fr-CA" dirty="0"/>
              <a:t>Exercices</a:t>
            </a:r>
          </a:p>
        </p:txBody>
      </p:sp>
      <p:sp>
        <p:nvSpPr>
          <p:cNvPr id="3" name="Espace réservé du contenu 2">
            <a:extLst>
              <a:ext uri="{FF2B5EF4-FFF2-40B4-BE49-F238E27FC236}">
                <a16:creationId xmlns:a16="http://schemas.microsoft.com/office/drawing/2014/main" id="{422F84D9-A89B-4476-5ED9-386FC8949C95}"/>
              </a:ext>
            </a:extLst>
          </p:cNvPr>
          <p:cNvSpPr>
            <a:spLocks noGrp="1"/>
          </p:cNvSpPr>
          <p:nvPr>
            <p:ph idx="1"/>
          </p:nvPr>
        </p:nvSpPr>
        <p:spPr/>
        <p:txBody>
          <a:bodyPr/>
          <a:lstStyle/>
          <a:p>
            <a:r>
              <a:rPr lang="fr-CA" dirty="0"/>
              <a:t>Quel sera la sortie dans la console du code suivant:</a:t>
            </a:r>
          </a:p>
          <a:p>
            <a:endParaRPr lang="fr-CA" dirty="0"/>
          </a:p>
        </p:txBody>
      </p:sp>
      <p:sp>
        <p:nvSpPr>
          <p:cNvPr id="4" name="Rectangle 3">
            <a:extLst>
              <a:ext uri="{FF2B5EF4-FFF2-40B4-BE49-F238E27FC236}">
                <a16:creationId xmlns:a16="http://schemas.microsoft.com/office/drawing/2014/main" id="{44972907-D8B4-593C-ED81-09FE2623E9F3}"/>
              </a:ext>
            </a:extLst>
          </p:cNvPr>
          <p:cNvSpPr/>
          <p:nvPr/>
        </p:nvSpPr>
        <p:spPr>
          <a:xfrm>
            <a:off x="1097281" y="2402187"/>
            <a:ext cx="10058399" cy="2440094"/>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err="1">
                <a:solidFill>
                  <a:schemeClr val="accent2"/>
                </a:solidFill>
                <a:latin typeface="Consolas" panose="020B0609020204030204" pitchFamily="49" charset="0"/>
                <a:cs typeface="Cascadia Mono" panose="020B0609020000020004" pitchFamily="49" charset="0"/>
              </a:rPr>
              <a:t>tableauEntiers</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chemeClr val="accent2"/>
                </a:solidFill>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[1, 2, 3, 4]</a:t>
            </a:r>
          </a:p>
          <a:p>
            <a:endParaRPr lang="fr-CA" dirty="0">
              <a:solidFill>
                <a:schemeClr val="accent2"/>
              </a:solidFill>
              <a:latin typeface="Consolas" panose="020B0609020204030204" pitchFamily="49" charset="0"/>
              <a:cs typeface="Cascadia Mono" panose="020B0609020000020004" pitchFamily="49" charset="0"/>
            </a:endParaRPr>
          </a:p>
          <a:p>
            <a:r>
              <a:rPr lang="fr-CA" noProof="0" dirty="0" err="1">
                <a:solidFill>
                  <a:schemeClr val="accent3">
                    <a:lumMod val="75000"/>
                  </a:schemeClr>
                </a:solidFill>
                <a:latin typeface="Consolas" panose="020B0609020204030204" pitchFamily="49" charset="0"/>
                <a:cs typeface="Cascadia Mono" panose="020B0609020000020004" pitchFamily="49" charset="0"/>
              </a:rPr>
              <a:t>print</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tableauEntiers</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rgbClr val="00B050"/>
                </a:solidFill>
                <a:latin typeface="Consolas" panose="020B0609020204030204" pitchFamily="49" charset="0"/>
                <a:cs typeface="Cascadia Mono" panose="020B0609020000020004" pitchFamily="49" charset="0"/>
              </a:rPr>
              <a:t>2</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chemeClr val="accent3">
                    <a:lumMod val="75000"/>
                  </a:schemeClr>
                </a:solidFill>
                <a:latin typeface="Consolas" panose="020B0609020204030204" pitchFamily="49" charset="0"/>
                <a:cs typeface="Cascadia Mono" panose="020B0609020000020004" pitchFamily="49" charset="0"/>
              </a:rPr>
              <a:t>)</a:t>
            </a:r>
          </a:p>
        </p:txBody>
      </p:sp>
      <p:sp>
        <p:nvSpPr>
          <p:cNvPr id="5" name="Rectangle 4">
            <a:extLst>
              <a:ext uri="{FF2B5EF4-FFF2-40B4-BE49-F238E27FC236}">
                <a16:creationId xmlns:a16="http://schemas.microsoft.com/office/drawing/2014/main" id="{54A26CC8-6308-7C6B-FC86-C52EE7B2B38E}"/>
              </a:ext>
            </a:extLst>
          </p:cNvPr>
          <p:cNvSpPr/>
          <p:nvPr/>
        </p:nvSpPr>
        <p:spPr>
          <a:xfrm>
            <a:off x="1097281" y="5093361"/>
            <a:ext cx="10058399" cy="1026813"/>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1"/>
                </a:solidFill>
                <a:latin typeface="Consolas" panose="020B0609020204030204" pitchFamily="49" charset="0"/>
                <a:cs typeface="Cascadia Mono" panose="020B0609020000020004" pitchFamily="49" charset="0"/>
              </a:rPr>
              <a:t>3</a:t>
            </a:r>
            <a:endParaRPr lang="fr-CA" noProof="0" dirty="0">
              <a:solidFill>
                <a:schemeClr val="tx1"/>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16905532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59A34-A981-6650-FC2C-8C40AF19B3A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30F8A54-26B4-1027-7488-D014454DB941}"/>
              </a:ext>
            </a:extLst>
          </p:cNvPr>
          <p:cNvSpPr>
            <a:spLocks noGrp="1"/>
          </p:cNvSpPr>
          <p:nvPr>
            <p:ph type="title"/>
          </p:nvPr>
        </p:nvSpPr>
        <p:spPr/>
        <p:txBody>
          <a:bodyPr/>
          <a:lstStyle/>
          <a:p>
            <a:r>
              <a:rPr lang="fr-CA" dirty="0"/>
              <a:t>Exercices</a:t>
            </a:r>
          </a:p>
        </p:txBody>
      </p:sp>
      <p:sp>
        <p:nvSpPr>
          <p:cNvPr id="3" name="Espace réservé du contenu 2">
            <a:extLst>
              <a:ext uri="{FF2B5EF4-FFF2-40B4-BE49-F238E27FC236}">
                <a16:creationId xmlns:a16="http://schemas.microsoft.com/office/drawing/2014/main" id="{60884801-11F8-A0E3-A57F-710653349917}"/>
              </a:ext>
            </a:extLst>
          </p:cNvPr>
          <p:cNvSpPr>
            <a:spLocks noGrp="1"/>
          </p:cNvSpPr>
          <p:nvPr>
            <p:ph idx="1"/>
          </p:nvPr>
        </p:nvSpPr>
        <p:spPr/>
        <p:txBody>
          <a:bodyPr/>
          <a:lstStyle/>
          <a:p>
            <a:r>
              <a:rPr lang="fr-CA" dirty="0"/>
              <a:t>Quel sera la sortie dans la console du code et les valeurs de la liste suivant:</a:t>
            </a:r>
          </a:p>
          <a:p>
            <a:endParaRPr lang="fr-CA" dirty="0"/>
          </a:p>
        </p:txBody>
      </p:sp>
      <p:sp>
        <p:nvSpPr>
          <p:cNvPr id="4" name="Rectangle 3">
            <a:extLst>
              <a:ext uri="{FF2B5EF4-FFF2-40B4-BE49-F238E27FC236}">
                <a16:creationId xmlns:a16="http://schemas.microsoft.com/office/drawing/2014/main" id="{11088C35-BCAA-E547-B063-F69E58CF9F0F}"/>
              </a:ext>
            </a:extLst>
          </p:cNvPr>
          <p:cNvSpPr/>
          <p:nvPr/>
        </p:nvSpPr>
        <p:spPr>
          <a:xfrm>
            <a:off x="1097281" y="2402187"/>
            <a:ext cx="10058399" cy="1888459"/>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err="1">
                <a:solidFill>
                  <a:schemeClr val="accent2"/>
                </a:solidFill>
                <a:latin typeface="Consolas" panose="020B0609020204030204" pitchFamily="49" charset="0"/>
                <a:cs typeface="Cascadia Mono" panose="020B0609020000020004" pitchFamily="49" charset="0"/>
              </a:rPr>
              <a:t>tableauEntiers</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chemeClr val="accent2"/>
                </a:solidFill>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[1, 2, 3, 4]</a:t>
            </a:r>
          </a:p>
          <a:p>
            <a:endParaRPr lang="fr-CA" dirty="0">
              <a:solidFill>
                <a:schemeClr val="accent2"/>
              </a:solidFill>
              <a:latin typeface="Consolas" panose="020B0609020204030204" pitchFamily="49" charset="0"/>
              <a:cs typeface="Cascadia Mono" panose="020B0609020000020004" pitchFamily="49" charset="0"/>
            </a:endParaRPr>
          </a:p>
          <a:p>
            <a:r>
              <a:rPr lang="fr-CA" dirty="0" err="1">
                <a:solidFill>
                  <a:schemeClr val="accent2"/>
                </a:solidFill>
                <a:latin typeface="Consolas" panose="020B0609020204030204" pitchFamily="49" charset="0"/>
                <a:cs typeface="Cascadia Mono" panose="020B0609020000020004" pitchFamily="49" charset="0"/>
              </a:rPr>
              <a:t>tableauEntiers</a:t>
            </a:r>
            <a:r>
              <a:rPr lang="fr-CA" dirty="0">
                <a:solidFill>
                  <a:schemeClr val="accent2"/>
                </a:solidFill>
                <a:latin typeface="Consolas" panose="020B0609020204030204" pitchFamily="49" charset="0"/>
                <a:cs typeface="Cascadia Mono" panose="020B0609020000020004" pitchFamily="49" charset="0"/>
              </a:rPr>
              <a:t>[</a:t>
            </a:r>
            <a:r>
              <a:rPr lang="fr-CA" dirty="0">
                <a:solidFill>
                  <a:srgbClr val="00B050"/>
                </a:solidFill>
                <a:latin typeface="Consolas" panose="020B0609020204030204" pitchFamily="49" charset="0"/>
                <a:cs typeface="Cascadia Mono" panose="020B0609020000020004" pitchFamily="49" charset="0"/>
              </a:rPr>
              <a:t>2</a:t>
            </a:r>
            <a:r>
              <a:rPr lang="fr-CA" dirty="0">
                <a:solidFill>
                  <a:schemeClr val="accent2"/>
                </a:solidFill>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57</a:t>
            </a:r>
          </a:p>
          <a:p>
            <a:endParaRPr lang="fr-CA" dirty="0">
              <a:solidFill>
                <a:schemeClr val="accent2"/>
              </a:solidFill>
              <a:latin typeface="Consolas" panose="020B0609020204030204" pitchFamily="49" charset="0"/>
              <a:cs typeface="Cascadia Mono" panose="020B0609020000020004" pitchFamily="49" charset="0"/>
            </a:endParaRPr>
          </a:p>
          <a:p>
            <a:r>
              <a:rPr lang="fr-CA" noProof="0" dirty="0" err="1">
                <a:solidFill>
                  <a:schemeClr val="accent3">
                    <a:lumMod val="75000"/>
                  </a:schemeClr>
                </a:solidFill>
                <a:latin typeface="Consolas" panose="020B0609020204030204" pitchFamily="49" charset="0"/>
                <a:cs typeface="Cascadia Mono" panose="020B0609020000020004" pitchFamily="49" charset="0"/>
              </a:rPr>
              <a:t>print</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tableauEntiers</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rgbClr val="00B050"/>
                </a:solidFill>
                <a:latin typeface="Consolas" panose="020B0609020204030204" pitchFamily="49" charset="0"/>
                <a:cs typeface="Cascadia Mono" panose="020B0609020000020004" pitchFamily="49" charset="0"/>
              </a:rPr>
              <a:t>1</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chemeClr val="accent3">
                    <a:lumMod val="75000"/>
                  </a:schemeClr>
                </a:solidFill>
                <a:latin typeface="Consolas" panose="020B0609020204030204" pitchFamily="49" charset="0"/>
                <a:cs typeface="Cascadia Mono" panose="020B0609020000020004" pitchFamily="49" charset="0"/>
              </a:rPr>
              <a:t>)</a:t>
            </a:r>
          </a:p>
        </p:txBody>
      </p:sp>
      <p:sp>
        <p:nvSpPr>
          <p:cNvPr id="5" name="Rectangle 4">
            <a:extLst>
              <a:ext uri="{FF2B5EF4-FFF2-40B4-BE49-F238E27FC236}">
                <a16:creationId xmlns:a16="http://schemas.microsoft.com/office/drawing/2014/main" id="{4881C71F-1A2A-85E9-70FB-BD3BFA9B3B36}"/>
              </a:ext>
            </a:extLst>
          </p:cNvPr>
          <p:cNvSpPr/>
          <p:nvPr/>
        </p:nvSpPr>
        <p:spPr>
          <a:xfrm>
            <a:off x="1097281" y="4399020"/>
            <a:ext cx="10058399" cy="715591"/>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1"/>
                </a:solidFill>
                <a:latin typeface="Consolas" panose="020B0609020204030204" pitchFamily="49" charset="0"/>
                <a:cs typeface="Cascadia Mono" panose="020B0609020000020004" pitchFamily="49" charset="0"/>
              </a:rPr>
              <a:t>2</a:t>
            </a:r>
            <a:endParaRPr lang="fr-CA" noProof="0" dirty="0">
              <a:solidFill>
                <a:schemeClr val="tx1"/>
              </a:solidFill>
              <a:latin typeface="Consolas" panose="020B0609020204030204" pitchFamily="49" charset="0"/>
              <a:cs typeface="Cascadia Mono" panose="020B0609020000020004" pitchFamily="49" charset="0"/>
            </a:endParaRPr>
          </a:p>
        </p:txBody>
      </p:sp>
      <p:graphicFrame>
        <p:nvGraphicFramePr>
          <p:cNvPr id="6" name="Tableau 5">
            <a:extLst>
              <a:ext uri="{FF2B5EF4-FFF2-40B4-BE49-F238E27FC236}">
                <a16:creationId xmlns:a16="http://schemas.microsoft.com/office/drawing/2014/main" id="{3CA9F6C1-D10A-AA08-540A-3594EA1A03D6}"/>
              </a:ext>
            </a:extLst>
          </p:cNvPr>
          <p:cNvGraphicFramePr>
            <a:graphicFrameLocks noGrp="1"/>
          </p:cNvGraphicFramePr>
          <p:nvPr>
            <p:extLst>
              <p:ext uri="{D42A27DB-BD31-4B8C-83A1-F6EECF244321}">
                <p14:modId xmlns:p14="http://schemas.microsoft.com/office/powerpoint/2010/main" val="3874715185"/>
              </p:ext>
            </p:extLst>
          </p:nvPr>
        </p:nvGraphicFramePr>
        <p:xfrm>
          <a:off x="3951825" y="5267312"/>
          <a:ext cx="4288350" cy="979024"/>
        </p:xfrm>
        <a:graphic>
          <a:graphicData uri="http://schemas.openxmlformats.org/drawingml/2006/table">
            <a:tbl>
              <a:tblPr firstRow="1" bandRow="1">
                <a:tableStyleId>{5C22544A-7EE6-4342-B048-85BDC9FD1C3A}</a:tableStyleId>
              </a:tblPr>
              <a:tblGrid>
                <a:gridCol w="857670">
                  <a:extLst>
                    <a:ext uri="{9D8B030D-6E8A-4147-A177-3AD203B41FA5}">
                      <a16:colId xmlns:a16="http://schemas.microsoft.com/office/drawing/2014/main" val="2618279410"/>
                    </a:ext>
                  </a:extLst>
                </a:gridCol>
                <a:gridCol w="857670">
                  <a:extLst>
                    <a:ext uri="{9D8B030D-6E8A-4147-A177-3AD203B41FA5}">
                      <a16:colId xmlns:a16="http://schemas.microsoft.com/office/drawing/2014/main" val="2244902010"/>
                    </a:ext>
                  </a:extLst>
                </a:gridCol>
                <a:gridCol w="857670">
                  <a:extLst>
                    <a:ext uri="{9D8B030D-6E8A-4147-A177-3AD203B41FA5}">
                      <a16:colId xmlns:a16="http://schemas.microsoft.com/office/drawing/2014/main" val="1031628688"/>
                    </a:ext>
                  </a:extLst>
                </a:gridCol>
                <a:gridCol w="857670">
                  <a:extLst>
                    <a:ext uri="{9D8B030D-6E8A-4147-A177-3AD203B41FA5}">
                      <a16:colId xmlns:a16="http://schemas.microsoft.com/office/drawing/2014/main" val="490307467"/>
                    </a:ext>
                  </a:extLst>
                </a:gridCol>
                <a:gridCol w="857670">
                  <a:extLst>
                    <a:ext uri="{9D8B030D-6E8A-4147-A177-3AD203B41FA5}">
                      <a16:colId xmlns:a16="http://schemas.microsoft.com/office/drawing/2014/main" val="508240533"/>
                    </a:ext>
                  </a:extLst>
                </a:gridCol>
              </a:tblGrid>
              <a:tr h="489512">
                <a:tc>
                  <a:txBody>
                    <a:bodyPr/>
                    <a:lstStyle/>
                    <a:p>
                      <a:pPr algn="ctr"/>
                      <a:r>
                        <a:rPr lang="fr-CA" noProof="0" dirty="0"/>
                        <a:t>Indice</a:t>
                      </a:r>
                    </a:p>
                  </a:txBody>
                  <a:tcPr anchor="ctr"/>
                </a:tc>
                <a:tc>
                  <a:txBody>
                    <a:bodyPr/>
                    <a:lstStyle/>
                    <a:p>
                      <a:pPr algn="ctr"/>
                      <a:r>
                        <a:rPr lang="fr-CA" noProof="0" dirty="0"/>
                        <a:t>0</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3</a:t>
                      </a:r>
                    </a:p>
                  </a:txBody>
                  <a:tcPr anchor="ctr"/>
                </a:tc>
                <a:extLst>
                  <a:ext uri="{0D108BD9-81ED-4DB2-BD59-A6C34878D82A}">
                    <a16:rowId xmlns:a16="http://schemas.microsoft.com/office/drawing/2014/main" val="1414374740"/>
                  </a:ext>
                </a:extLst>
              </a:tr>
              <a:tr h="489512">
                <a:tc>
                  <a:txBody>
                    <a:bodyPr/>
                    <a:lstStyle/>
                    <a:p>
                      <a:pPr algn="ctr"/>
                      <a:r>
                        <a:rPr lang="fr-CA" noProof="0" dirty="0"/>
                        <a:t>Valeur</a:t>
                      </a:r>
                    </a:p>
                  </a:txBody>
                  <a:tcPr anchor="ctr"/>
                </a:tc>
                <a:tc>
                  <a:txBody>
                    <a:bodyPr/>
                    <a:lstStyle/>
                    <a:p>
                      <a:pPr algn="ctr"/>
                      <a:r>
                        <a:rPr lang="fr-CA" noProof="0" dirty="0"/>
                        <a:t>1</a:t>
                      </a:r>
                    </a:p>
                  </a:txBody>
                  <a:tcPr anchor="ctr"/>
                </a:tc>
                <a:tc>
                  <a:txBody>
                    <a:bodyPr/>
                    <a:lstStyle/>
                    <a:p>
                      <a:pPr algn="ctr"/>
                      <a:r>
                        <a:rPr lang="fr-CA" noProof="0" dirty="0"/>
                        <a:t>2</a:t>
                      </a:r>
                    </a:p>
                  </a:txBody>
                  <a:tcPr anchor="ctr"/>
                </a:tc>
                <a:tc>
                  <a:txBody>
                    <a:bodyPr/>
                    <a:lstStyle/>
                    <a:p>
                      <a:pPr algn="ctr"/>
                      <a:r>
                        <a:rPr lang="fr-CA" noProof="0" dirty="0"/>
                        <a:t>57</a:t>
                      </a:r>
                    </a:p>
                  </a:txBody>
                  <a:tcPr anchor="ctr"/>
                </a:tc>
                <a:tc>
                  <a:txBody>
                    <a:bodyPr/>
                    <a:lstStyle/>
                    <a:p>
                      <a:pPr algn="ctr"/>
                      <a:r>
                        <a:rPr lang="fr-CA" noProof="0" dirty="0"/>
                        <a:t>4 </a:t>
                      </a:r>
                    </a:p>
                  </a:txBody>
                  <a:tcPr anchor="ctr"/>
                </a:tc>
                <a:extLst>
                  <a:ext uri="{0D108BD9-81ED-4DB2-BD59-A6C34878D82A}">
                    <a16:rowId xmlns:a16="http://schemas.microsoft.com/office/drawing/2014/main" val="3379715664"/>
                  </a:ext>
                </a:extLst>
              </a:tr>
            </a:tbl>
          </a:graphicData>
        </a:graphic>
      </p:graphicFrame>
      <p:sp>
        <p:nvSpPr>
          <p:cNvPr id="7" name="Rectangle 6">
            <a:extLst>
              <a:ext uri="{FF2B5EF4-FFF2-40B4-BE49-F238E27FC236}">
                <a16:creationId xmlns:a16="http://schemas.microsoft.com/office/drawing/2014/main" id="{20B31E64-FE28-E3C5-17C9-E66654ADC242}"/>
              </a:ext>
            </a:extLst>
          </p:cNvPr>
          <p:cNvSpPr/>
          <p:nvPr/>
        </p:nvSpPr>
        <p:spPr>
          <a:xfrm>
            <a:off x="4810232" y="5791984"/>
            <a:ext cx="3429944" cy="45435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05668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68907A-E71E-5944-E122-E4F96FC5273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0E71DC0-D9E1-486E-7442-808FEE9EEAFE}"/>
              </a:ext>
            </a:extLst>
          </p:cNvPr>
          <p:cNvSpPr>
            <a:spLocks noGrp="1"/>
          </p:cNvSpPr>
          <p:nvPr>
            <p:ph type="title"/>
          </p:nvPr>
        </p:nvSpPr>
        <p:spPr/>
        <p:txBody>
          <a:bodyPr/>
          <a:lstStyle/>
          <a:p>
            <a:r>
              <a:rPr lang="fr-CA" dirty="0"/>
              <a:t>Exercices</a:t>
            </a:r>
          </a:p>
        </p:txBody>
      </p:sp>
      <p:sp>
        <p:nvSpPr>
          <p:cNvPr id="3" name="Espace réservé du contenu 2">
            <a:extLst>
              <a:ext uri="{FF2B5EF4-FFF2-40B4-BE49-F238E27FC236}">
                <a16:creationId xmlns:a16="http://schemas.microsoft.com/office/drawing/2014/main" id="{DE475A4B-AF61-45B6-3631-0CD7890FB631}"/>
              </a:ext>
            </a:extLst>
          </p:cNvPr>
          <p:cNvSpPr>
            <a:spLocks noGrp="1"/>
          </p:cNvSpPr>
          <p:nvPr>
            <p:ph idx="1"/>
          </p:nvPr>
        </p:nvSpPr>
        <p:spPr/>
        <p:txBody>
          <a:bodyPr/>
          <a:lstStyle/>
          <a:p>
            <a:r>
              <a:rPr lang="fr-CA" dirty="0"/>
              <a:t>Quel sera la sortie dans la console du code suivant:</a:t>
            </a:r>
          </a:p>
          <a:p>
            <a:endParaRPr lang="fr-CA" dirty="0"/>
          </a:p>
        </p:txBody>
      </p:sp>
      <p:sp>
        <p:nvSpPr>
          <p:cNvPr id="4" name="Rectangle 3">
            <a:extLst>
              <a:ext uri="{FF2B5EF4-FFF2-40B4-BE49-F238E27FC236}">
                <a16:creationId xmlns:a16="http://schemas.microsoft.com/office/drawing/2014/main" id="{2D0F4A00-0D95-2F2F-9740-B41F31F87C8D}"/>
              </a:ext>
            </a:extLst>
          </p:cNvPr>
          <p:cNvSpPr/>
          <p:nvPr/>
        </p:nvSpPr>
        <p:spPr>
          <a:xfrm>
            <a:off x="1097281" y="2402186"/>
            <a:ext cx="10058399" cy="2461215"/>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err="1">
                <a:solidFill>
                  <a:schemeClr val="accent2"/>
                </a:solidFill>
                <a:latin typeface="Consolas" panose="020B0609020204030204" pitchFamily="49" charset="0"/>
                <a:cs typeface="Cascadia Mono" panose="020B0609020000020004" pitchFamily="49" charset="0"/>
              </a:rPr>
              <a:t>tableauEntiers</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int</a:t>
            </a:r>
            <a:r>
              <a:rPr lang="fr-CA" dirty="0">
                <a:solidFill>
                  <a:schemeClr val="accent2"/>
                </a:solidFill>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[1, 2, 3, 4]</a:t>
            </a:r>
          </a:p>
          <a:p>
            <a:endParaRPr lang="fr-CA" dirty="0">
              <a:solidFill>
                <a:schemeClr val="accent2"/>
              </a:solidFill>
              <a:latin typeface="Consolas" panose="020B0609020204030204" pitchFamily="49" charset="0"/>
              <a:cs typeface="Cascadia Mono" panose="020B0609020000020004" pitchFamily="49" charset="0"/>
            </a:endParaRPr>
          </a:p>
          <a:p>
            <a:r>
              <a:rPr lang="fr-CA" dirty="0">
                <a:solidFill>
                  <a:schemeClr val="accent3">
                    <a:lumMod val="75000"/>
                  </a:schemeClr>
                </a:solidFill>
                <a:latin typeface="Consolas" panose="020B0609020204030204" pitchFamily="49" charset="0"/>
                <a:cs typeface="Cascadia Mono" panose="020B0609020000020004" pitchFamily="49" charset="0"/>
              </a:rPr>
              <a:t>for</a:t>
            </a:r>
            <a:r>
              <a:rPr lang="fr-CA" dirty="0">
                <a:solidFill>
                  <a:schemeClr val="accent2"/>
                </a:solidFill>
                <a:latin typeface="Consolas" panose="020B0609020204030204" pitchFamily="49" charset="0"/>
                <a:cs typeface="Cascadia Mono" panose="020B0609020000020004" pitchFamily="49" charset="0"/>
              </a:rPr>
              <a:t> nombre </a:t>
            </a:r>
            <a:r>
              <a:rPr lang="fr-CA" dirty="0">
                <a:solidFill>
                  <a:schemeClr val="accent3">
                    <a:lumMod val="75000"/>
                  </a:schemeClr>
                </a:solidFill>
                <a:latin typeface="Consolas" panose="020B0609020204030204" pitchFamily="49" charset="0"/>
                <a:cs typeface="Cascadia Mono" panose="020B0609020000020004" pitchFamily="49" charset="0"/>
              </a:rPr>
              <a:t>in</a:t>
            </a:r>
            <a:r>
              <a:rPr lang="fr-CA" dirty="0">
                <a:solidFill>
                  <a:schemeClr val="accent2"/>
                </a:solidFill>
                <a:latin typeface="Consolas" panose="020B0609020204030204" pitchFamily="49" charset="0"/>
                <a:cs typeface="Cascadia Mono" panose="020B0609020000020004" pitchFamily="49" charset="0"/>
              </a:rPr>
              <a:t> </a:t>
            </a:r>
            <a:r>
              <a:rPr lang="fr-CA" dirty="0" err="1">
                <a:solidFill>
                  <a:schemeClr val="accent2"/>
                </a:solidFill>
                <a:latin typeface="Consolas" panose="020B0609020204030204" pitchFamily="49" charset="0"/>
                <a:cs typeface="Cascadia Mono" panose="020B0609020000020004" pitchFamily="49" charset="0"/>
              </a:rPr>
              <a:t>tableauEntiers</a:t>
            </a:r>
            <a:r>
              <a:rPr lang="fr-CA" dirty="0">
                <a:solidFill>
                  <a:schemeClr val="accent2"/>
                </a:solidFill>
                <a:latin typeface="Consolas" panose="020B0609020204030204" pitchFamily="49" charset="0"/>
                <a:cs typeface="Cascadia Mono" panose="020B0609020000020004" pitchFamily="49" charset="0"/>
              </a:rPr>
              <a:t> :</a:t>
            </a:r>
          </a:p>
          <a:p>
            <a:r>
              <a:rPr lang="fr-CA" dirty="0">
                <a:solidFill>
                  <a:schemeClr val="accent2"/>
                </a:solidFill>
                <a:latin typeface="Consolas" panose="020B0609020204030204" pitchFamily="49" charset="0"/>
                <a:cs typeface="Cascadia Mono" panose="020B0609020000020004" pitchFamily="49" charset="0"/>
              </a:rPr>
              <a:t>	nombre = nombre + 10</a:t>
            </a:r>
          </a:p>
          <a:p>
            <a:r>
              <a:rPr lang="fr-CA" dirty="0">
                <a:solidFill>
                  <a:schemeClr val="accent2"/>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print</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a:solidFill>
                  <a:schemeClr val="accent2"/>
                </a:solidFill>
                <a:latin typeface="Consolas" panose="020B0609020204030204" pitchFamily="49" charset="0"/>
                <a:cs typeface="Cascadia Mono" panose="020B0609020000020004" pitchFamily="49" charset="0"/>
              </a:rPr>
              <a:t>nombre</a:t>
            </a:r>
            <a:r>
              <a:rPr lang="fr-CA" dirty="0">
                <a:solidFill>
                  <a:schemeClr val="accent3">
                    <a:lumMod val="75000"/>
                  </a:schemeClr>
                </a:solidFill>
                <a:latin typeface="Consolas" panose="020B0609020204030204" pitchFamily="49" charset="0"/>
                <a:cs typeface="Cascadia Mono" panose="020B0609020000020004" pitchFamily="49" charset="0"/>
              </a:rPr>
              <a:t>)</a:t>
            </a:r>
          </a:p>
        </p:txBody>
      </p:sp>
      <p:sp>
        <p:nvSpPr>
          <p:cNvPr id="5" name="Rectangle 4">
            <a:extLst>
              <a:ext uri="{FF2B5EF4-FFF2-40B4-BE49-F238E27FC236}">
                <a16:creationId xmlns:a16="http://schemas.microsoft.com/office/drawing/2014/main" id="{3952776B-DB68-558D-C7C6-914DD7195F0A}"/>
              </a:ext>
            </a:extLst>
          </p:cNvPr>
          <p:cNvSpPr/>
          <p:nvPr/>
        </p:nvSpPr>
        <p:spPr>
          <a:xfrm>
            <a:off x="1097281" y="4983982"/>
            <a:ext cx="10058399" cy="1235947"/>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r>
              <a:rPr lang="fr-CA" noProof="0" dirty="0">
                <a:solidFill>
                  <a:schemeClr val="tx1"/>
                </a:solidFill>
                <a:latin typeface="Consolas" panose="020B0609020204030204" pitchFamily="49" charset="0"/>
                <a:cs typeface="Cascadia Mono" panose="020B0609020000020004" pitchFamily="49" charset="0"/>
              </a:rPr>
              <a:t>11</a:t>
            </a:r>
          </a:p>
          <a:p>
            <a:r>
              <a:rPr lang="fr-CA" dirty="0">
                <a:solidFill>
                  <a:schemeClr val="tx1"/>
                </a:solidFill>
                <a:latin typeface="Consolas" panose="020B0609020204030204" pitchFamily="49" charset="0"/>
                <a:cs typeface="Cascadia Mono" panose="020B0609020000020004" pitchFamily="49" charset="0"/>
              </a:rPr>
              <a:t>12</a:t>
            </a:r>
          </a:p>
          <a:p>
            <a:r>
              <a:rPr lang="fr-CA" noProof="0" dirty="0">
                <a:solidFill>
                  <a:schemeClr val="tx1"/>
                </a:solidFill>
                <a:latin typeface="Consolas" panose="020B0609020204030204" pitchFamily="49" charset="0"/>
                <a:cs typeface="Cascadia Mono" panose="020B0609020000020004" pitchFamily="49" charset="0"/>
              </a:rPr>
              <a:t>13</a:t>
            </a:r>
          </a:p>
          <a:p>
            <a:r>
              <a:rPr lang="fr-CA" dirty="0">
                <a:solidFill>
                  <a:schemeClr val="tx1"/>
                </a:solidFill>
                <a:latin typeface="Consolas" panose="020B0609020204030204" pitchFamily="49" charset="0"/>
                <a:cs typeface="Cascadia Mono" panose="020B0609020000020004" pitchFamily="49" charset="0"/>
              </a:rPr>
              <a:t>14</a:t>
            </a:r>
            <a:endParaRPr lang="fr-CA" noProof="0" dirty="0">
              <a:solidFill>
                <a:schemeClr val="tx1"/>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4236694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51E29DC-1E2A-D6D1-F611-D7DF80280E9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4B7F94F-B2AC-91A2-70BF-5A3D1AE72A2E}"/>
              </a:ext>
            </a:extLst>
          </p:cNvPr>
          <p:cNvSpPr>
            <a:spLocks noGrp="1"/>
          </p:cNvSpPr>
          <p:nvPr>
            <p:ph type="title"/>
          </p:nvPr>
        </p:nvSpPr>
        <p:spPr/>
        <p:txBody>
          <a:bodyPr/>
          <a:lstStyle/>
          <a:p>
            <a:r>
              <a:rPr lang="fr-CA" dirty="0"/>
              <a:t>Exercices</a:t>
            </a:r>
          </a:p>
        </p:txBody>
      </p:sp>
      <p:sp>
        <p:nvSpPr>
          <p:cNvPr id="3" name="Espace réservé du contenu 2">
            <a:extLst>
              <a:ext uri="{FF2B5EF4-FFF2-40B4-BE49-F238E27FC236}">
                <a16:creationId xmlns:a16="http://schemas.microsoft.com/office/drawing/2014/main" id="{BBDA2398-FF51-4D91-C16A-C9C076FEC96D}"/>
              </a:ext>
            </a:extLst>
          </p:cNvPr>
          <p:cNvSpPr>
            <a:spLocks noGrp="1"/>
          </p:cNvSpPr>
          <p:nvPr>
            <p:ph idx="1"/>
          </p:nvPr>
        </p:nvSpPr>
        <p:spPr/>
        <p:txBody>
          <a:bodyPr/>
          <a:lstStyle/>
          <a:p>
            <a:r>
              <a:rPr lang="fr-CA" dirty="0"/>
              <a:t>Quel sera la sortie dans la console du code suivant:</a:t>
            </a:r>
          </a:p>
          <a:p>
            <a:endParaRPr lang="fr-CA" dirty="0"/>
          </a:p>
        </p:txBody>
      </p:sp>
      <p:sp>
        <p:nvSpPr>
          <p:cNvPr id="4" name="Rectangle 3">
            <a:extLst>
              <a:ext uri="{FF2B5EF4-FFF2-40B4-BE49-F238E27FC236}">
                <a16:creationId xmlns:a16="http://schemas.microsoft.com/office/drawing/2014/main" id="{14A3C332-C497-40C1-C3B8-AE6F34AE03B3}"/>
              </a:ext>
            </a:extLst>
          </p:cNvPr>
          <p:cNvSpPr/>
          <p:nvPr/>
        </p:nvSpPr>
        <p:spPr>
          <a:xfrm>
            <a:off x="1097281" y="2402187"/>
            <a:ext cx="10058399" cy="2440094"/>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err="1">
                <a:solidFill>
                  <a:schemeClr val="accent2"/>
                </a:solidFill>
                <a:latin typeface="Consolas" panose="020B0609020204030204" pitchFamily="49" charset="0"/>
                <a:cs typeface="Cascadia Mono" panose="020B0609020000020004" pitchFamily="49" charset="0"/>
              </a:rPr>
              <a:t>tableauNoms</a:t>
            </a:r>
            <a:r>
              <a:rPr lang="fr-CA" dirty="0">
                <a:solidFill>
                  <a:schemeClr val="accent2"/>
                </a:solidFill>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a:t>
            </a:r>
          </a:p>
          <a:p>
            <a:endParaRPr lang="fr-CA" dirty="0">
              <a:solidFill>
                <a:schemeClr val="accent2"/>
              </a:solidFill>
              <a:latin typeface="Consolas" panose="020B0609020204030204" pitchFamily="49" charset="0"/>
              <a:cs typeface="Cascadia Mono" panose="020B0609020000020004" pitchFamily="49" charset="0"/>
            </a:endParaRPr>
          </a:p>
          <a:p>
            <a:r>
              <a:rPr lang="fr-CA" noProof="0" dirty="0" err="1">
                <a:solidFill>
                  <a:schemeClr val="accent3">
                    <a:lumMod val="75000"/>
                  </a:schemeClr>
                </a:solidFill>
                <a:latin typeface="Consolas" panose="020B0609020204030204" pitchFamily="49" charset="0"/>
                <a:cs typeface="Cascadia Mono" panose="020B0609020000020004" pitchFamily="49" charset="0"/>
              </a:rPr>
              <a:t>print</a:t>
            </a:r>
            <a:r>
              <a:rPr lang="fr-CA" noProof="0" dirty="0">
                <a:solidFill>
                  <a:schemeClr val="accent3">
                    <a:lumMod val="75000"/>
                  </a:schemeClr>
                </a:solidFill>
                <a:latin typeface="Consolas" panose="020B0609020204030204" pitchFamily="49" charset="0"/>
                <a:cs typeface="Cascadia Mono" panose="020B0609020000020004" pitchFamily="49" charset="0"/>
              </a:rPr>
              <a:t>(</a:t>
            </a:r>
            <a:r>
              <a:rPr lang="fr-CA" noProof="0" dirty="0" err="1">
                <a:solidFill>
                  <a:schemeClr val="accent2"/>
                </a:solidFill>
                <a:latin typeface="Consolas" panose="020B0609020204030204" pitchFamily="49" charset="0"/>
                <a:cs typeface="Cascadia Mono" panose="020B0609020000020004" pitchFamily="49" charset="0"/>
              </a:rPr>
              <a:t>tableauEntiers</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rgbClr val="00B050"/>
                </a:solidFill>
                <a:latin typeface="Consolas" panose="020B0609020204030204" pitchFamily="49" charset="0"/>
                <a:cs typeface="Cascadia Mono" panose="020B0609020000020004" pitchFamily="49" charset="0"/>
              </a:rPr>
              <a:t>2</a:t>
            </a:r>
            <a:r>
              <a:rPr lang="fr-CA" noProof="0" dirty="0">
                <a:solidFill>
                  <a:schemeClr val="accent2"/>
                </a:solidFill>
                <a:latin typeface="Consolas" panose="020B0609020204030204" pitchFamily="49" charset="0"/>
                <a:cs typeface="Cascadia Mono" panose="020B0609020000020004" pitchFamily="49" charset="0"/>
              </a:rPr>
              <a:t>]</a:t>
            </a:r>
            <a:r>
              <a:rPr lang="fr-CA" noProof="0" dirty="0">
                <a:solidFill>
                  <a:schemeClr val="accent3">
                    <a:lumMod val="75000"/>
                  </a:schemeClr>
                </a:solidFill>
                <a:latin typeface="Consolas" panose="020B0609020204030204" pitchFamily="49" charset="0"/>
                <a:cs typeface="Cascadia Mono" panose="020B0609020000020004" pitchFamily="49" charset="0"/>
              </a:rPr>
              <a:t>)</a:t>
            </a:r>
          </a:p>
        </p:txBody>
      </p:sp>
      <p:sp>
        <p:nvSpPr>
          <p:cNvPr id="5" name="Rectangle 4">
            <a:extLst>
              <a:ext uri="{FF2B5EF4-FFF2-40B4-BE49-F238E27FC236}">
                <a16:creationId xmlns:a16="http://schemas.microsoft.com/office/drawing/2014/main" id="{31E9B6C5-A574-5602-C848-F7F68C57EB35}"/>
              </a:ext>
            </a:extLst>
          </p:cNvPr>
          <p:cNvSpPr/>
          <p:nvPr/>
        </p:nvSpPr>
        <p:spPr>
          <a:xfrm>
            <a:off x="1097281" y="5093361"/>
            <a:ext cx="10058399" cy="1026813"/>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r>
              <a:rPr lang="fr-CA" dirty="0">
                <a:solidFill>
                  <a:schemeClr val="tx1"/>
                </a:solidFill>
                <a:latin typeface="Consolas" panose="020B0609020204030204" pitchFamily="49" charset="0"/>
                <a:cs typeface="Cascadia Mono" panose="020B0609020000020004" pitchFamily="49" charset="0"/>
              </a:rPr>
              <a:t>3</a:t>
            </a:r>
            <a:endParaRPr lang="fr-CA" noProof="0" dirty="0">
              <a:solidFill>
                <a:schemeClr val="tx1"/>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309326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51BFC-B239-8D77-2F20-5079DEFDAAF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1F2F41C-3DC5-4AD5-CAC6-B7643F8068A6}"/>
              </a:ext>
            </a:extLst>
          </p:cNvPr>
          <p:cNvSpPr>
            <a:spLocks noGrp="1"/>
          </p:cNvSpPr>
          <p:nvPr>
            <p:ph type="title"/>
          </p:nvPr>
        </p:nvSpPr>
        <p:spPr/>
        <p:txBody>
          <a:bodyPr/>
          <a:lstStyle/>
          <a:p>
            <a:r>
              <a:rPr lang="fr-CA" dirty="0"/>
              <a:t>Exercices</a:t>
            </a:r>
          </a:p>
        </p:txBody>
      </p:sp>
      <p:sp>
        <p:nvSpPr>
          <p:cNvPr id="3" name="Espace réservé du contenu 2">
            <a:extLst>
              <a:ext uri="{FF2B5EF4-FFF2-40B4-BE49-F238E27FC236}">
                <a16:creationId xmlns:a16="http://schemas.microsoft.com/office/drawing/2014/main" id="{8D39DE79-4817-F980-FE95-3417845BFF69}"/>
              </a:ext>
            </a:extLst>
          </p:cNvPr>
          <p:cNvSpPr>
            <a:spLocks noGrp="1"/>
          </p:cNvSpPr>
          <p:nvPr>
            <p:ph idx="1"/>
          </p:nvPr>
        </p:nvSpPr>
        <p:spPr/>
        <p:txBody>
          <a:bodyPr/>
          <a:lstStyle/>
          <a:p>
            <a:r>
              <a:rPr lang="fr-CA" dirty="0"/>
              <a:t>Quel sera la sortie dans la console du code suivant:</a:t>
            </a:r>
          </a:p>
          <a:p>
            <a:endParaRPr lang="fr-CA" dirty="0"/>
          </a:p>
        </p:txBody>
      </p:sp>
      <p:sp>
        <p:nvSpPr>
          <p:cNvPr id="4" name="Rectangle 3">
            <a:extLst>
              <a:ext uri="{FF2B5EF4-FFF2-40B4-BE49-F238E27FC236}">
                <a16:creationId xmlns:a16="http://schemas.microsoft.com/office/drawing/2014/main" id="{0197A485-64A2-A1A8-4D6D-8415DAC78079}"/>
              </a:ext>
            </a:extLst>
          </p:cNvPr>
          <p:cNvSpPr/>
          <p:nvPr/>
        </p:nvSpPr>
        <p:spPr>
          <a:xfrm>
            <a:off x="1097281" y="2251462"/>
            <a:ext cx="10058399" cy="2674388"/>
          </a:xfrm>
          <a:prstGeom prst="rect">
            <a:avLst/>
          </a:prstGeom>
        </p:spPr>
        <p:style>
          <a:lnRef idx="2">
            <a:schemeClr val="accent2"/>
          </a:lnRef>
          <a:fillRef idx="1">
            <a:schemeClr val="lt1"/>
          </a:fillRef>
          <a:effectRef idx="0">
            <a:schemeClr val="accent2"/>
          </a:effectRef>
          <a:fontRef idx="minor">
            <a:schemeClr val="dk1"/>
          </a:fontRef>
        </p:style>
        <p:txBody>
          <a:bodyPr rtlCol="0" anchor="t"/>
          <a:lstStyle/>
          <a:p>
            <a:r>
              <a:rPr lang="fr-CA" dirty="0" err="1">
                <a:solidFill>
                  <a:schemeClr val="accent2"/>
                </a:solidFill>
                <a:latin typeface="Consolas" panose="020B0609020204030204" pitchFamily="49" charset="0"/>
                <a:cs typeface="Cascadia Mono" panose="020B0609020000020004" pitchFamily="49" charset="0"/>
              </a:rPr>
              <a:t>listeNoms</a:t>
            </a:r>
            <a:r>
              <a:rPr lang="fr-CA" dirty="0">
                <a:solidFill>
                  <a:schemeClr val="accent2"/>
                </a:solidFill>
                <a:latin typeface="Consolas" panose="020B0609020204030204" pitchFamily="49" charset="0"/>
                <a:cs typeface="Cascadia Mono" panose="020B0609020000020004" pitchFamily="49" charset="0"/>
              </a:rPr>
              <a:t> : </a:t>
            </a:r>
            <a:r>
              <a:rPr lang="fr-CA" dirty="0" err="1">
                <a:solidFill>
                  <a:schemeClr val="accent2"/>
                </a:solidFill>
                <a:latin typeface="Consolas" panose="020B0609020204030204" pitchFamily="49" charset="0"/>
                <a:cs typeface="Cascadia Mono" panose="020B0609020000020004" pitchFamily="49" charset="0"/>
              </a:rPr>
              <a:t>list</a:t>
            </a:r>
            <a:r>
              <a:rPr lang="fr-CA" dirty="0">
                <a:solidFill>
                  <a:schemeClr val="accent2"/>
                </a:solidFill>
                <a:latin typeface="Consolas" panose="020B0609020204030204" pitchFamily="49" charset="0"/>
                <a:cs typeface="Cascadia Mono" panose="020B0609020000020004" pitchFamily="49" charset="0"/>
              </a:rPr>
              <a:t>[</a:t>
            </a:r>
            <a:r>
              <a:rPr lang="fr-CA" dirty="0" err="1">
                <a:solidFill>
                  <a:schemeClr val="accent2"/>
                </a:solidFill>
                <a:latin typeface="Consolas" panose="020B0609020204030204" pitchFamily="49" charset="0"/>
                <a:cs typeface="Cascadia Mono" panose="020B0609020000020004" pitchFamily="49" charset="0"/>
              </a:rPr>
              <a:t>str</a:t>
            </a:r>
            <a:r>
              <a:rPr lang="fr-CA" dirty="0">
                <a:solidFill>
                  <a:schemeClr val="accent2"/>
                </a:solidFill>
                <a:latin typeface="Consolas" panose="020B0609020204030204" pitchFamily="49" charset="0"/>
                <a:cs typeface="Cascadia Mono" panose="020B0609020000020004" pitchFamily="49" charset="0"/>
              </a:rPr>
              <a:t>]</a:t>
            </a:r>
            <a:r>
              <a:rPr lang="fr-CA" dirty="0">
                <a:latin typeface="Consolas" panose="020B0609020204030204" pitchFamily="49" charset="0"/>
                <a:cs typeface="Cascadia Mono" panose="020B0609020000020004" pitchFamily="49" charset="0"/>
              </a:rPr>
              <a:t> = </a:t>
            </a:r>
            <a:r>
              <a:rPr lang="fr-CA" dirty="0">
                <a:solidFill>
                  <a:srgbClr val="0070C0"/>
                </a:solidFill>
                <a:latin typeface="Consolas" panose="020B0609020204030204" pitchFamily="49" charset="0"/>
                <a:cs typeface="Cascadia Mono" panose="020B0609020000020004" pitchFamily="49" charset="0"/>
              </a:rPr>
              <a:t>[</a:t>
            </a:r>
            <a:r>
              <a:rPr lang="en-CA" dirty="0">
                <a:solidFill>
                  <a:srgbClr val="0070C0"/>
                </a:solidFill>
                <a:latin typeface="Consolas" panose="020B0609020204030204" pitchFamily="49" charset="0"/>
              </a:rPr>
              <a:t>"Pierre", "Jean", "Jacques", "Julie"</a:t>
            </a:r>
            <a:r>
              <a:rPr lang="fr-CA" dirty="0">
                <a:solidFill>
                  <a:srgbClr val="0070C0"/>
                </a:solidFill>
                <a:latin typeface="Consolas" panose="020B0609020204030204" pitchFamily="49" charset="0"/>
                <a:cs typeface="Cascadia Mono" panose="020B0609020000020004" pitchFamily="49" charset="0"/>
              </a:rPr>
              <a:t>]</a:t>
            </a:r>
          </a:p>
          <a:p>
            <a:endParaRPr lang="fr-CA" dirty="0">
              <a:solidFill>
                <a:schemeClr val="accent2"/>
              </a:solidFill>
              <a:latin typeface="Consolas" panose="020B0609020204030204" pitchFamily="49" charset="0"/>
              <a:cs typeface="Cascadia Mono" panose="020B0609020000020004" pitchFamily="49" charset="0"/>
            </a:endParaRPr>
          </a:p>
          <a:p>
            <a:r>
              <a:rPr lang="fr-CA" dirty="0" err="1">
                <a:solidFill>
                  <a:schemeClr val="accent2"/>
                </a:solidFill>
                <a:latin typeface="Consolas" panose="020B0609020204030204" pitchFamily="49" charset="0"/>
                <a:cs typeface="Cascadia Mono" panose="020B0609020000020004" pitchFamily="49" charset="0"/>
              </a:rPr>
              <a:t>listeNoms.append</a:t>
            </a:r>
            <a:r>
              <a:rPr lang="fr-CA" dirty="0">
                <a:solidFill>
                  <a:schemeClr val="accent2"/>
                </a:solidFill>
                <a:latin typeface="Consolas" panose="020B0609020204030204" pitchFamily="49" charset="0"/>
                <a:cs typeface="Cascadia Mono" panose="020B0609020000020004" pitchFamily="49" charset="0"/>
              </a:rPr>
              <a:t>(</a:t>
            </a:r>
            <a:r>
              <a:rPr lang="en-CA" dirty="0">
                <a:solidFill>
                  <a:srgbClr val="0070C0"/>
                </a:solidFill>
                <a:latin typeface="Consolas" panose="020B0609020204030204" pitchFamily="49" charset="0"/>
              </a:rPr>
              <a:t>"Luc"</a:t>
            </a:r>
            <a:r>
              <a:rPr lang="fr-CA" dirty="0">
                <a:solidFill>
                  <a:schemeClr val="accent2"/>
                </a:solidFill>
                <a:latin typeface="Consolas" panose="020B0609020204030204" pitchFamily="49" charset="0"/>
                <a:cs typeface="Cascadia Mono" panose="020B0609020000020004" pitchFamily="49" charset="0"/>
              </a:rPr>
              <a:t>)</a:t>
            </a:r>
          </a:p>
          <a:p>
            <a:r>
              <a:rPr lang="fr-CA" dirty="0" err="1">
                <a:solidFill>
                  <a:schemeClr val="accent2"/>
                </a:solidFill>
                <a:latin typeface="Consolas" panose="020B0609020204030204" pitchFamily="49" charset="0"/>
                <a:cs typeface="Cascadia Mono" panose="020B0609020000020004" pitchFamily="49" charset="0"/>
              </a:rPr>
              <a:t>listeNoms.pop</a:t>
            </a:r>
            <a:r>
              <a:rPr lang="fr-CA" dirty="0">
                <a:solidFill>
                  <a:schemeClr val="accent2"/>
                </a:solidFill>
                <a:latin typeface="Consolas" panose="020B0609020204030204" pitchFamily="49" charset="0"/>
                <a:cs typeface="Cascadia Mono" panose="020B0609020000020004" pitchFamily="49" charset="0"/>
              </a:rPr>
              <a:t>(2)</a:t>
            </a:r>
          </a:p>
          <a:p>
            <a:r>
              <a:rPr lang="fr-CA" dirty="0" err="1">
                <a:solidFill>
                  <a:schemeClr val="accent2"/>
                </a:solidFill>
                <a:latin typeface="Consolas" panose="020B0609020204030204" pitchFamily="49" charset="0"/>
                <a:cs typeface="Cascadia Mono" panose="020B0609020000020004" pitchFamily="49" charset="0"/>
              </a:rPr>
              <a:t>listeNoms</a:t>
            </a:r>
            <a:r>
              <a:rPr lang="fr-CA" dirty="0">
                <a:solidFill>
                  <a:schemeClr val="accent2"/>
                </a:solidFill>
                <a:latin typeface="Consolas" panose="020B0609020204030204" pitchFamily="49" charset="0"/>
                <a:cs typeface="Cascadia Mono" panose="020B0609020000020004" pitchFamily="49" charset="0"/>
              </a:rPr>
              <a:t>[2] = </a:t>
            </a:r>
            <a:r>
              <a:rPr lang="en-CA" dirty="0">
                <a:solidFill>
                  <a:srgbClr val="0070C0"/>
                </a:solidFill>
                <a:latin typeface="Consolas" panose="020B0609020204030204" pitchFamily="49" charset="0"/>
              </a:rPr>
              <a:t>"Ti-Paul"</a:t>
            </a:r>
          </a:p>
          <a:p>
            <a:endParaRPr lang="fr-CA" dirty="0">
              <a:solidFill>
                <a:schemeClr val="accent2"/>
              </a:solidFill>
              <a:latin typeface="Consolas" panose="020B0609020204030204" pitchFamily="49" charset="0"/>
              <a:cs typeface="Cascadia Mono" panose="020B0609020000020004" pitchFamily="49" charset="0"/>
            </a:endParaRPr>
          </a:p>
          <a:p>
            <a:r>
              <a:rPr lang="fr-CA" dirty="0">
                <a:solidFill>
                  <a:schemeClr val="accent3">
                    <a:lumMod val="75000"/>
                  </a:schemeClr>
                </a:solidFill>
                <a:latin typeface="Consolas" panose="020B0609020204030204" pitchFamily="49" charset="0"/>
                <a:cs typeface="Cascadia Mono" panose="020B0609020000020004" pitchFamily="49" charset="0"/>
              </a:rPr>
              <a:t>for</a:t>
            </a:r>
            <a:r>
              <a:rPr lang="fr-CA" dirty="0">
                <a:solidFill>
                  <a:schemeClr val="accent2"/>
                </a:solidFill>
                <a:latin typeface="Consolas" panose="020B0609020204030204" pitchFamily="49" charset="0"/>
                <a:cs typeface="Cascadia Mono" panose="020B0609020000020004" pitchFamily="49" charset="0"/>
              </a:rPr>
              <a:t> nom </a:t>
            </a:r>
            <a:r>
              <a:rPr lang="fr-CA" dirty="0">
                <a:solidFill>
                  <a:schemeClr val="accent3">
                    <a:lumMod val="75000"/>
                  </a:schemeClr>
                </a:solidFill>
                <a:latin typeface="Consolas" panose="020B0609020204030204" pitchFamily="49" charset="0"/>
                <a:cs typeface="Cascadia Mono" panose="020B0609020000020004" pitchFamily="49" charset="0"/>
              </a:rPr>
              <a:t>in</a:t>
            </a:r>
            <a:r>
              <a:rPr lang="fr-CA" dirty="0">
                <a:solidFill>
                  <a:schemeClr val="accent2"/>
                </a:solidFill>
                <a:latin typeface="Consolas" panose="020B0609020204030204" pitchFamily="49" charset="0"/>
                <a:cs typeface="Cascadia Mono" panose="020B0609020000020004" pitchFamily="49" charset="0"/>
              </a:rPr>
              <a:t> </a:t>
            </a:r>
            <a:r>
              <a:rPr lang="fr-CA" dirty="0" err="1">
                <a:solidFill>
                  <a:schemeClr val="accent2"/>
                </a:solidFill>
                <a:latin typeface="Consolas" panose="020B0609020204030204" pitchFamily="49" charset="0"/>
                <a:cs typeface="Cascadia Mono" panose="020B0609020000020004" pitchFamily="49" charset="0"/>
              </a:rPr>
              <a:t>listeNoms</a:t>
            </a:r>
            <a:r>
              <a:rPr lang="fr-CA" dirty="0">
                <a:solidFill>
                  <a:schemeClr val="accent2"/>
                </a:solidFill>
                <a:latin typeface="Consolas" panose="020B0609020204030204" pitchFamily="49" charset="0"/>
                <a:cs typeface="Cascadia Mono" panose="020B0609020000020004" pitchFamily="49" charset="0"/>
              </a:rPr>
              <a:t> :</a:t>
            </a:r>
          </a:p>
          <a:p>
            <a:r>
              <a:rPr lang="fr-CA" dirty="0">
                <a:solidFill>
                  <a:schemeClr val="accent2"/>
                </a:solidFill>
                <a:latin typeface="Consolas" panose="020B0609020204030204" pitchFamily="49" charset="0"/>
                <a:cs typeface="Cascadia Mono" panose="020B0609020000020004" pitchFamily="49" charset="0"/>
              </a:rPr>
              <a:t>	</a:t>
            </a:r>
            <a:r>
              <a:rPr lang="fr-CA" dirty="0" err="1">
                <a:solidFill>
                  <a:schemeClr val="accent3">
                    <a:lumMod val="75000"/>
                  </a:schemeClr>
                </a:solidFill>
                <a:latin typeface="Consolas" panose="020B0609020204030204" pitchFamily="49" charset="0"/>
                <a:cs typeface="Cascadia Mono" panose="020B0609020000020004" pitchFamily="49" charset="0"/>
              </a:rPr>
              <a:t>print</a:t>
            </a:r>
            <a:r>
              <a:rPr lang="fr-CA" dirty="0">
                <a:solidFill>
                  <a:schemeClr val="accent3">
                    <a:lumMod val="75000"/>
                  </a:schemeClr>
                </a:solidFill>
                <a:latin typeface="Consolas" panose="020B0609020204030204" pitchFamily="49" charset="0"/>
                <a:cs typeface="Cascadia Mono" panose="020B0609020000020004" pitchFamily="49" charset="0"/>
              </a:rPr>
              <a:t>(</a:t>
            </a:r>
            <a:r>
              <a:rPr lang="fr-CA" dirty="0">
                <a:solidFill>
                  <a:schemeClr val="accent2"/>
                </a:solidFill>
                <a:latin typeface="Consolas" panose="020B0609020204030204" pitchFamily="49" charset="0"/>
                <a:cs typeface="Cascadia Mono" panose="020B0609020000020004" pitchFamily="49" charset="0"/>
              </a:rPr>
              <a:t>nom</a:t>
            </a:r>
            <a:r>
              <a:rPr lang="fr-CA" dirty="0">
                <a:solidFill>
                  <a:schemeClr val="accent3">
                    <a:lumMod val="75000"/>
                  </a:schemeClr>
                </a:solidFill>
                <a:latin typeface="Consolas" panose="020B0609020204030204" pitchFamily="49" charset="0"/>
                <a:cs typeface="Cascadia Mono" panose="020B0609020000020004" pitchFamily="49" charset="0"/>
              </a:rPr>
              <a:t>)</a:t>
            </a:r>
          </a:p>
          <a:p>
            <a:endParaRPr lang="fr-CA" dirty="0">
              <a:solidFill>
                <a:schemeClr val="accent2"/>
              </a:solidFill>
              <a:latin typeface="Consolas" panose="020B0609020204030204" pitchFamily="49" charset="0"/>
              <a:cs typeface="Cascadia Mono" panose="020B0609020000020004" pitchFamily="49" charset="0"/>
            </a:endParaRPr>
          </a:p>
        </p:txBody>
      </p:sp>
      <p:sp>
        <p:nvSpPr>
          <p:cNvPr id="5" name="Rectangle 4">
            <a:extLst>
              <a:ext uri="{FF2B5EF4-FFF2-40B4-BE49-F238E27FC236}">
                <a16:creationId xmlns:a16="http://schemas.microsoft.com/office/drawing/2014/main" id="{1D2BC40F-C1B6-7F91-44CC-18C412E6247D}"/>
              </a:ext>
            </a:extLst>
          </p:cNvPr>
          <p:cNvSpPr/>
          <p:nvPr/>
        </p:nvSpPr>
        <p:spPr>
          <a:xfrm>
            <a:off x="1097281" y="5064369"/>
            <a:ext cx="10058399" cy="1205802"/>
          </a:xfrm>
          <a:prstGeom prst="rect">
            <a:avLst/>
          </a:prstGeom>
          <a:ln>
            <a:solidFill>
              <a:schemeClr val="tx2"/>
            </a:solidFill>
          </a:ln>
        </p:spPr>
        <p:style>
          <a:lnRef idx="2">
            <a:schemeClr val="accent2"/>
          </a:lnRef>
          <a:fillRef idx="1">
            <a:schemeClr val="lt1"/>
          </a:fillRef>
          <a:effectRef idx="0">
            <a:schemeClr val="accent2"/>
          </a:effectRef>
          <a:fontRef idx="minor">
            <a:schemeClr val="dk1"/>
          </a:fontRef>
        </p:style>
        <p:txBody>
          <a:bodyPr rtlCol="0" anchor="t"/>
          <a:lstStyle/>
          <a:p>
            <a:r>
              <a:rPr lang="en-CA" dirty="0">
                <a:solidFill>
                  <a:schemeClr val="tx1"/>
                </a:solidFill>
                <a:latin typeface="Consolas" panose="020B0609020204030204" pitchFamily="49" charset="0"/>
              </a:rPr>
              <a:t>Pierre</a:t>
            </a:r>
          </a:p>
          <a:p>
            <a:r>
              <a:rPr lang="en-CA" dirty="0">
                <a:solidFill>
                  <a:schemeClr val="tx1"/>
                </a:solidFill>
                <a:latin typeface="Consolas" panose="020B0609020204030204" pitchFamily="49" charset="0"/>
              </a:rPr>
              <a:t>Jean</a:t>
            </a:r>
          </a:p>
          <a:p>
            <a:r>
              <a:rPr lang="en-CA" dirty="0">
                <a:solidFill>
                  <a:schemeClr val="tx1"/>
                </a:solidFill>
                <a:latin typeface="Consolas" panose="020B0609020204030204" pitchFamily="49" charset="0"/>
              </a:rPr>
              <a:t>Ti-Paul</a:t>
            </a:r>
          </a:p>
          <a:p>
            <a:r>
              <a:rPr lang="en-CA" dirty="0">
                <a:solidFill>
                  <a:schemeClr val="tx1"/>
                </a:solidFill>
                <a:latin typeface="Consolas" panose="020B0609020204030204" pitchFamily="49" charset="0"/>
              </a:rPr>
              <a:t>Luc</a:t>
            </a:r>
            <a:endParaRPr lang="fr-CA" noProof="0" dirty="0">
              <a:solidFill>
                <a:schemeClr val="tx1"/>
              </a:solidFill>
              <a:latin typeface="Consolas" panose="020B0609020204030204" pitchFamily="49" charset="0"/>
              <a:cs typeface="Cascadia Mono" panose="020B0609020000020004" pitchFamily="49" charset="0"/>
            </a:endParaRPr>
          </a:p>
        </p:txBody>
      </p:sp>
    </p:spTree>
    <p:extLst>
      <p:ext uri="{BB962C8B-B14F-4D97-AF65-F5344CB8AC3E}">
        <p14:creationId xmlns:p14="http://schemas.microsoft.com/office/powerpoint/2010/main" val="3068305140"/>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712</TotalTime>
  <Words>1546</Words>
  <Application>Microsoft Office PowerPoint</Application>
  <PresentationFormat>Grand écran</PresentationFormat>
  <Paragraphs>282</Paragraphs>
  <Slides>22</Slides>
  <Notes>3</Notes>
  <HiddenSlides>3</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22</vt:i4>
      </vt:variant>
    </vt:vector>
  </HeadingPairs>
  <TitlesOfParts>
    <vt:vector size="27" baseType="lpstr">
      <vt:lpstr>Aptos</vt:lpstr>
      <vt:lpstr>Calibri</vt:lpstr>
      <vt:lpstr>Calibri Light</vt:lpstr>
      <vt:lpstr>Consolas</vt:lpstr>
      <vt:lpstr>Rétrospective</vt:lpstr>
      <vt:lpstr>Les structures de données</vt:lpstr>
      <vt:lpstr>Au menu</vt:lpstr>
      <vt:lpstr>Les structures de données</vt:lpstr>
      <vt:lpstr>Les listes</vt:lpstr>
      <vt:lpstr>Création d’une liste</vt:lpstr>
      <vt:lpstr>Les indices</vt:lpstr>
      <vt:lpstr>Consulter une valeur du tableau</vt:lpstr>
      <vt:lpstr>Ajout d’une valeur</vt:lpstr>
      <vt:lpstr>Retirer une valeur (avec remove)</vt:lpstr>
      <vt:lpstr>Insérer une valeur (avec insert)</vt:lpstr>
      <vt:lpstr>Retirer une valeur (avec pop)</vt:lpstr>
      <vt:lpstr>Modifier une valeur</vt:lpstr>
      <vt:lpstr>La taille de la liste</vt:lpstr>
      <vt:lpstr>Parcourir une liste</vt:lpstr>
      <vt:lpstr>Les chaînes de caractères</vt:lpstr>
      <vt:lpstr>Les chaînes de caractères</vt:lpstr>
      <vt:lpstr>Les chaînes de caractères</vt:lpstr>
      <vt:lpstr>Exercices</vt:lpstr>
      <vt:lpstr>Exercices</vt:lpstr>
      <vt:lpstr>Exercices</vt:lpstr>
      <vt:lpstr>Exercices</vt:lpstr>
      <vt:lpstr>Exercices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Charles Lemaire</dc:creator>
  <cp:lastModifiedBy>Élie Villeneuve</cp:lastModifiedBy>
  <cp:revision>5</cp:revision>
  <cp:lastPrinted>2025-09-28T21:04:08Z</cp:lastPrinted>
  <dcterms:created xsi:type="dcterms:W3CDTF">2025-09-28T19:31:25Z</dcterms:created>
  <dcterms:modified xsi:type="dcterms:W3CDTF">2026-09-30T12:06:52Z</dcterms:modified>
</cp:coreProperties>
</file>