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82" r:id="rId4"/>
    <p:sldId id="274" r:id="rId5"/>
    <p:sldId id="275" r:id="rId6"/>
    <p:sldId id="307" r:id="rId7"/>
    <p:sldId id="285" r:id="rId8"/>
    <p:sldId id="324" r:id="rId9"/>
    <p:sldId id="308" r:id="rId10"/>
    <p:sldId id="309" r:id="rId11"/>
    <p:sldId id="317" r:id="rId12"/>
    <p:sldId id="311" r:id="rId13"/>
    <p:sldId id="312" r:id="rId14"/>
    <p:sldId id="322" r:id="rId15"/>
    <p:sldId id="314" r:id="rId16"/>
    <p:sldId id="315" r:id="rId17"/>
    <p:sldId id="316" r:id="rId18"/>
    <p:sldId id="318" r:id="rId19"/>
    <p:sldId id="319" r:id="rId20"/>
    <p:sldId id="320" r:id="rId21"/>
    <p:sldId id="321" r:id="rId22"/>
    <p:sldId id="30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7" d="100"/>
          <a:sy n="77" d="100"/>
        </p:scale>
        <p:origin x="840"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583E59-6FF5-4CF1-B339-E13F18A00C63}" type="doc">
      <dgm:prSet loTypeId="urn:microsoft.com/office/officeart/2018/2/layout/IconVerticalSolidList" loCatId="icon" qsTypeId="urn:microsoft.com/office/officeart/2005/8/quickstyle/simple1#1" qsCatId="simple" csTypeId="urn:microsoft.com/office/officeart/2018/5/colors/Iconchunking_neutralbg_colorful1" csCatId="colorful" phldr="1"/>
      <dgm:spPr/>
      <dgm:t>
        <a:bodyPr/>
        <a:lstStyle/>
        <a:p>
          <a:endParaRPr lang="en-US"/>
        </a:p>
      </dgm:t>
    </dgm:pt>
    <dgm:pt modelId="{C051CFD4-0227-4CE4-8E55-08515728E6EB}">
      <dgm:prSet custT="1"/>
      <dgm:spPr/>
      <dgm:t>
        <a:bodyPr/>
        <a:lstStyle/>
        <a:p>
          <a:r>
            <a:rPr lang="fr-FR" sz="2400" b="1" dirty="0"/>
            <a:t>Automatisation</a:t>
          </a:r>
          <a:br>
            <a:rPr lang="fr-FR" sz="2400" dirty="0"/>
          </a:br>
          <a:r>
            <a:rPr lang="fr-FR" sz="2400" dirty="0"/>
            <a:t>Elles permettent de répéter des actions sans avoir à dupliquer le code.</a:t>
          </a:r>
          <a:endParaRPr lang="en-US" sz="2400" dirty="0"/>
        </a:p>
      </dgm:t>
    </dgm:pt>
    <dgm:pt modelId="{44010054-6C42-4EA1-88D4-34AA156E75E9}" type="parTrans" cxnId="{82E56DFD-64EE-4DDD-B5FB-0A3F2D40CBD9}">
      <dgm:prSet/>
      <dgm:spPr/>
      <dgm:t>
        <a:bodyPr/>
        <a:lstStyle/>
        <a:p>
          <a:endParaRPr lang="en-US" sz="2000"/>
        </a:p>
      </dgm:t>
    </dgm:pt>
    <dgm:pt modelId="{80F7DE9B-96BE-4333-8396-D6C9AF0F9AFB}" type="sibTrans" cxnId="{82E56DFD-64EE-4DDD-B5FB-0A3F2D40CBD9}">
      <dgm:prSet/>
      <dgm:spPr/>
      <dgm:t>
        <a:bodyPr/>
        <a:lstStyle/>
        <a:p>
          <a:endParaRPr lang="en-US" sz="2000"/>
        </a:p>
      </dgm:t>
    </dgm:pt>
    <dgm:pt modelId="{2E7E9931-A9FB-465D-A04A-2ED8FFAB7B5B}">
      <dgm:prSet custT="1"/>
      <dgm:spPr/>
      <dgm:t>
        <a:bodyPr/>
        <a:lstStyle/>
        <a:p>
          <a:r>
            <a:rPr lang="fr-FR" sz="2400" b="1"/>
            <a:t>Traitement de données</a:t>
          </a:r>
          <a:br>
            <a:rPr lang="fr-FR" sz="2400"/>
          </a:br>
          <a:r>
            <a:rPr lang="fr-FR" sz="2400"/>
            <a:t>Idéal pour parcourir des structures de données comme des listes, des tableaux ou des dictionnaires.</a:t>
          </a:r>
          <a:endParaRPr lang="en-US" sz="2400"/>
        </a:p>
      </dgm:t>
    </dgm:pt>
    <dgm:pt modelId="{D5A1C364-9E90-4315-80C4-D10D4AC3FF97}" type="parTrans" cxnId="{9C7BB8D6-5702-4E46-B502-AA255EBA9F58}">
      <dgm:prSet/>
      <dgm:spPr/>
      <dgm:t>
        <a:bodyPr/>
        <a:lstStyle/>
        <a:p>
          <a:endParaRPr lang="en-US" sz="2000"/>
        </a:p>
      </dgm:t>
    </dgm:pt>
    <dgm:pt modelId="{C5F62CD7-8EC3-4A3E-BD21-876C861707AE}" type="sibTrans" cxnId="{9C7BB8D6-5702-4E46-B502-AA255EBA9F58}">
      <dgm:prSet/>
      <dgm:spPr/>
      <dgm:t>
        <a:bodyPr/>
        <a:lstStyle/>
        <a:p>
          <a:endParaRPr lang="en-US" sz="2000"/>
        </a:p>
      </dgm:t>
    </dgm:pt>
    <dgm:pt modelId="{52DBADA9-B7F9-497A-8F69-2DDC4C797AEE}">
      <dgm:prSet custT="1"/>
      <dgm:spPr/>
      <dgm:t>
        <a:bodyPr/>
        <a:lstStyle/>
        <a:p>
          <a:r>
            <a:rPr lang="fr-FR" sz="2400" b="1" dirty="0"/>
            <a:t>Efficacité</a:t>
          </a:r>
          <a:br>
            <a:rPr lang="fr-FR" sz="2400" dirty="0"/>
          </a:br>
          <a:r>
            <a:rPr lang="fr-FR" sz="2400" dirty="0"/>
            <a:t>Permet d’effectuer en quelques lignes des tâches répétitives! </a:t>
          </a:r>
          <a:endParaRPr lang="en-US" sz="2400" dirty="0"/>
        </a:p>
      </dgm:t>
    </dgm:pt>
    <dgm:pt modelId="{FA56BEDE-0FAD-49EB-8471-32C9E096AAE5}" type="parTrans" cxnId="{6F653318-4AF8-4C5A-A0CB-628610908A17}">
      <dgm:prSet/>
      <dgm:spPr/>
      <dgm:t>
        <a:bodyPr/>
        <a:lstStyle/>
        <a:p>
          <a:endParaRPr lang="en-US" sz="2000"/>
        </a:p>
      </dgm:t>
    </dgm:pt>
    <dgm:pt modelId="{F3C27F04-DB3A-4A15-A6B7-FF0B7A60379F}" type="sibTrans" cxnId="{6F653318-4AF8-4C5A-A0CB-628610908A17}">
      <dgm:prSet/>
      <dgm:spPr/>
      <dgm:t>
        <a:bodyPr/>
        <a:lstStyle/>
        <a:p>
          <a:endParaRPr lang="en-US" sz="2000"/>
        </a:p>
      </dgm:t>
    </dgm:pt>
    <dgm:pt modelId="{EAFF3422-08B9-425E-A192-551F31320584}" type="pres">
      <dgm:prSet presAssocID="{B3583E59-6FF5-4CF1-B339-E13F18A00C63}" presName="root" presStyleCnt="0">
        <dgm:presLayoutVars>
          <dgm:dir/>
          <dgm:resizeHandles val="exact"/>
        </dgm:presLayoutVars>
      </dgm:prSet>
      <dgm:spPr/>
    </dgm:pt>
    <dgm:pt modelId="{B2860F53-5E28-45C3-B3BA-B96CE25426DD}" type="pres">
      <dgm:prSet presAssocID="{C051CFD4-0227-4CE4-8E55-08515728E6EB}" presName="compNode" presStyleCnt="0"/>
      <dgm:spPr/>
    </dgm:pt>
    <dgm:pt modelId="{6F1BDBF6-0965-4DBA-8D6A-46048A4EB9CE}" type="pres">
      <dgm:prSet presAssocID="{C051CFD4-0227-4CE4-8E55-08515728E6EB}" presName="bgRect" presStyleLbl="bgShp" presStyleIdx="0" presStyleCnt="3"/>
      <dgm:spPr/>
    </dgm:pt>
    <dgm:pt modelId="{72D57448-E8E1-40BF-9C9B-A584B78AC3EA}" type="pres">
      <dgm:prSet presAssocID="{C051CFD4-0227-4CE4-8E55-08515728E6E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Web Design"/>
        </a:ext>
      </dgm:extLst>
    </dgm:pt>
    <dgm:pt modelId="{286909EF-34EC-4EBC-8A79-6646757128CE}" type="pres">
      <dgm:prSet presAssocID="{C051CFD4-0227-4CE4-8E55-08515728E6EB}" presName="spaceRect" presStyleCnt="0"/>
      <dgm:spPr/>
    </dgm:pt>
    <dgm:pt modelId="{CF6B9673-44F4-4236-A16F-61CF210AB956}" type="pres">
      <dgm:prSet presAssocID="{C051CFD4-0227-4CE4-8E55-08515728E6EB}" presName="parTx" presStyleLbl="revTx" presStyleIdx="0" presStyleCnt="3">
        <dgm:presLayoutVars>
          <dgm:chMax val="0"/>
          <dgm:chPref val="0"/>
        </dgm:presLayoutVars>
      </dgm:prSet>
      <dgm:spPr/>
    </dgm:pt>
    <dgm:pt modelId="{C6FBFC70-4BAC-4643-A0FC-8D480BF7A91A}" type="pres">
      <dgm:prSet presAssocID="{80F7DE9B-96BE-4333-8396-D6C9AF0F9AFB}" presName="sibTrans" presStyleCnt="0"/>
      <dgm:spPr/>
    </dgm:pt>
    <dgm:pt modelId="{25B1B0EE-5E39-4500-B92E-D41CF5AB93C5}" type="pres">
      <dgm:prSet presAssocID="{2E7E9931-A9FB-465D-A04A-2ED8FFAB7B5B}" presName="compNode" presStyleCnt="0"/>
      <dgm:spPr/>
    </dgm:pt>
    <dgm:pt modelId="{203D2A84-9E97-4198-9315-F1997693DE66}" type="pres">
      <dgm:prSet presAssocID="{2E7E9931-A9FB-465D-A04A-2ED8FFAB7B5B}" presName="bgRect" presStyleLbl="bgShp" presStyleIdx="1" presStyleCnt="3"/>
      <dgm:spPr/>
    </dgm:pt>
    <dgm:pt modelId="{1618E4AD-D5E7-4393-A748-95E6DD510034}" type="pres">
      <dgm:prSet presAssocID="{2E7E9931-A9FB-465D-A04A-2ED8FFAB7B5B}"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vres"/>
        </a:ext>
      </dgm:extLst>
    </dgm:pt>
    <dgm:pt modelId="{573CBCD2-EA56-4C0D-9D86-E02533994CAD}" type="pres">
      <dgm:prSet presAssocID="{2E7E9931-A9FB-465D-A04A-2ED8FFAB7B5B}" presName="spaceRect" presStyleCnt="0"/>
      <dgm:spPr/>
    </dgm:pt>
    <dgm:pt modelId="{534441EA-8166-42DA-92BC-E2D9DE1E8CCB}" type="pres">
      <dgm:prSet presAssocID="{2E7E9931-A9FB-465D-A04A-2ED8FFAB7B5B}" presName="parTx" presStyleLbl="revTx" presStyleIdx="1" presStyleCnt="3">
        <dgm:presLayoutVars>
          <dgm:chMax val="0"/>
          <dgm:chPref val="0"/>
        </dgm:presLayoutVars>
      </dgm:prSet>
      <dgm:spPr/>
    </dgm:pt>
    <dgm:pt modelId="{879AE25F-8B01-4BD3-8A1F-3897B8860EC1}" type="pres">
      <dgm:prSet presAssocID="{C5F62CD7-8EC3-4A3E-BD21-876C861707AE}" presName="sibTrans" presStyleCnt="0"/>
      <dgm:spPr/>
    </dgm:pt>
    <dgm:pt modelId="{1A4A2837-B121-4459-8574-5C4E40F7A4EF}" type="pres">
      <dgm:prSet presAssocID="{52DBADA9-B7F9-497A-8F69-2DDC4C797AEE}" presName="compNode" presStyleCnt="0"/>
      <dgm:spPr/>
    </dgm:pt>
    <dgm:pt modelId="{00E9F95A-F6B9-4574-93E5-6B0B6D5A2071}" type="pres">
      <dgm:prSet presAssocID="{52DBADA9-B7F9-497A-8F69-2DDC4C797AEE}" presName="bgRect" presStyleLbl="bgShp" presStyleIdx="2" presStyleCnt="3"/>
      <dgm:spPr/>
    </dgm:pt>
    <dgm:pt modelId="{A1031F3F-CC39-4BB0-BF9A-6719D4DC43F8}" type="pres">
      <dgm:prSet presAssocID="{52DBADA9-B7F9-497A-8F69-2DDC4C797AEE}"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oche"/>
        </a:ext>
      </dgm:extLst>
    </dgm:pt>
    <dgm:pt modelId="{CC1C7568-3C57-4627-ADDD-B201849110F5}" type="pres">
      <dgm:prSet presAssocID="{52DBADA9-B7F9-497A-8F69-2DDC4C797AEE}" presName="spaceRect" presStyleCnt="0"/>
      <dgm:spPr/>
    </dgm:pt>
    <dgm:pt modelId="{9BA9573D-AC38-4051-922C-94EC32ABF68A}" type="pres">
      <dgm:prSet presAssocID="{52DBADA9-B7F9-497A-8F69-2DDC4C797AEE}" presName="parTx" presStyleLbl="revTx" presStyleIdx="2" presStyleCnt="3">
        <dgm:presLayoutVars>
          <dgm:chMax val="0"/>
          <dgm:chPref val="0"/>
        </dgm:presLayoutVars>
      </dgm:prSet>
      <dgm:spPr/>
    </dgm:pt>
  </dgm:ptLst>
  <dgm:cxnLst>
    <dgm:cxn modelId="{B827CE0F-467A-4954-A406-84526D0BC476}" type="presOf" srcId="{2E7E9931-A9FB-465D-A04A-2ED8FFAB7B5B}" destId="{534441EA-8166-42DA-92BC-E2D9DE1E8CCB}" srcOrd="0" destOrd="0" presId="urn:microsoft.com/office/officeart/2018/2/layout/IconVerticalSolidList"/>
    <dgm:cxn modelId="{6F653318-4AF8-4C5A-A0CB-628610908A17}" srcId="{B3583E59-6FF5-4CF1-B339-E13F18A00C63}" destId="{52DBADA9-B7F9-497A-8F69-2DDC4C797AEE}" srcOrd="2" destOrd="0" parTransId="{FA56BEDE-0FAD-49EB-8471-32C9E096AAE5}" sibTransId="{F3C27F04-DB3A-4A15-A6B7-FF0B7A60379F}"/>
    <dgm:cxn modelId="{50C0E041-C7C4-4E4C-91B3-A5B425658DE7}" type="presOf" srcId="{52DBADA9-B7F9-497A-8F69-2DDC4C797AEE}" destId="{9BA9573D-AC38-4051-922C-94EC32ABF68A}" srcOrd="0" destOrd="0" presId="urn:microsoft.com/office/officeart/2018/2/layout/IconVerticalSolidList"/>
    <dgm:cxn modelId="{3A84ADAB-236A-4A50-8F4A-B3E7AA865AC9}" type="presOf" srcId="{C051CFD4-0227-4CE4-8E55-08515728E6EB}" destId="{CF6B9673-44F4-4236-A16F-61CF210AB956}" srcOrd="0" destOrd="0" presId="urn:microsoft.com/office/officeart/2018/2/layout/IconVerticalSolidList"/>
    <dgm:cxn modelId="{6336F9C8-6B7C-4992-A1D3-F16CBCA6FC1A}" type="presOf" srcId="{B3583E59-6FF5-4CF1-B339-E13F18A00C63}" destId="{EAFF3422-08B9-425E-A192-551F31320584}" srcOrd="0" destOrd="0" presId="urn:microsoft.com/office/officeart/2018/2/layout/IconVerticalSolidList"/>
    <dgm:cxn modelId="{9C7BB8D6-5702-4E46-B502-AA255EBA9F58}" srcId="{B3583E59-6FF5-4CF1-B339-E13F18A00C63}" destId="{2E7E9931-A9FB-465D-A04A-2ED8FFAB7B5B}" srcOrd="1" destOrd="0" parTransId="{D5A1C364-9E90-4315-80C4-D10D4AC3FF97}" sibTransId="{C5F62CD7-8EC3-4A3E-BD21-876C861707AE}"/>
    <dgm:cxn modelId="{82E56DFD-64EE-4DDD-B5FB-0A3F2D40CBD9}" srcId="{B3583E59-6FF5-4CF1-B339-E13F18A00C63}" destId="{C051CFD4-0227-4CE4-8E55-08515728E6EB}" srcOrd="0" destOrd="0" parTransId="{44010054-6C42-4EA1-88D4-34AA156E75E9}" sibTransId="{80F7DE9B-96BE-4333-8396-D6C9AF0F9AFB}"/>
    <dgm:cxn modelId="{6C30770B-4858-41C8-B0CC-7B8A278E6A52}" type="presParOf" srcId="{EAFF3422-08B9-425E-A192-551F31320584}" destId="{B2860F53-5E28-45C3-B3BA-B96CE25426DD}" srcOrd="0" destOrd="0" presId="urn:microsoft.com/office/officeart/2018/2/layout/IconVerticalSolidList"/>
    <dgm:cxn modelId="{CEAD1732-49E3-4EDE-A570-884C90775F15}" type="presParOf" srcId="{B2860F53-5E28-45C3-B3BA-B96CE25426DD}" destId="{6F1BDBF6-0965-4DBA-8D6A-46048A4EB9CE}" srcOrd="0" destOrd="0" presId="urn:microsoft.com/office/officeart/2018/2/layout/IconVerticalSolidList"/>
    <dgm:cxn modelId="{7AC75127-9CB1-4020-BE2A-1C9B579F176D}" type="presParOf" srcId="{B2860F53-5E28-45C3-B3BA-B96CE25426DD}" destId="{72D57448-E8E1-40BF-9C9B-A584B78AC3EA}" srcOrd="1" destOrd="0" presId="urn:microsoft.com/office/officeart/2018/2/layout/IconVerticalSolidList"/>
    <dgm:cxn modelId="{533F1A2C-0D8F-4909-B44D-4841AD19BC82}" type="presParOf" srcId="{B2860F53-5E28-45C3-B3BA-B96CE25426DD}" destId="{286909EF-34EC-4EBC-8A79-6646757128CE}" srcOrd="2" destOrd="0" presId="urn:microsoft.com/office/officeart/2018/2/layout/IconVerticalSolidList"/>
    <dgm:cxn modelId="{78C982ED-B7E2-40E5-8CA1-121962BB225F}" type="presParOf" srcId="{B2860F53-5E28-45C3-B3BA-B96CE25426DD}" destId="{CF6B9673-44F4-4236-A16F-61CF210AB956}" srcOrd="3" destOrd="0" presId="urn:microsoft.com/office/officeart/2018/2/layout/IconVerticalSolidList"/>
    <dgm:cxn modelId="{92B9D402-154B-46D3-8F7E-677056DB8225}" type="presParOf" srcId="{EAFF3422-08B9-425E-A192-551F31320584}" destId="{C6FBFC70-4BAC-4643-A0FC-8D480BF7A91A}" srcOrd="1" destOrd="0" presId="urn:microsoft.com/office/officeart/2018/2/layout/IconVerticalSolidList"/>
    <dgm:cxn modelId="{1A229A0B-F546-4C61-A68C-229253954AE2}" type="presParOf" srcId="{EAFF3422-08B9-425E-A192-551F31320584}" destId="{25B1B0EE-5E39-4500-B92E-D41CF5AB93C5}" srcOrd="2" destOrd="0" presId="urn:microsoft.com/office/officeart/2018/2/layout/IconVerticalSolidList"/>
    <dgm:cxn modelId="{33CB66A5-20A4-4706-A6E3-5AF29333FDA1}" type="presParOf" srcId="{25B1B0EE-5E39-4500-B92E-D41CF5AB93C5}" destId="{203D2A84-9E97-4198-9315-F1997693DE66}" srcOrd="0" destOrd="0" presId="urn:microsoft.com/office/officeart/2018/2/layout/IconVerticalSolidList"/>
    <dgm:cxn modelId="{5461C7AB-CF17-469F-96AF-2DC0110C39B3}" type="presParOf" srcId="{25B1B0EE-5E39-4500-B92E-D41CF5AB93C5}" destId="{1618E4AD-D5E7-4393-A748-95E6DD510034}" srcOrd="1" destOrd="0" presId="urn:microsoft.com/office/officeart/2018/2/layout/IconVerticalSolidList"/>
    <dgm:cxn modelId="{3423D930-0125-4052-9AC5-AF0DF1CBEA01}" type="presParOf" srcId="{25B1B0EE-5E39-4500-B92E-D41CF5AB93C5}" destId="{573CBCD2-EA56-4C0D-9D86-E02533994CAD}" srcOrd="2" destOrd="0" presId="urn:microsoft.com/office/officeart/2018/2/layout/IconVerticalSolidList"/>
    <dgm:cxn modelId="{7795FA90-219F-44FE-A746-D0A409670BD4}" type="presParOf" srcId="{25B1B0EE-5E39-4500-B92E-D41CF5AB93C5}" destId="{534441EA-8166-42DA-92BC-E2D9DE1E8CCB}" srcOrd="3" destOrd="0" presId="urn:microsoft.com/office/officeart/2018/2/layout/IconVerticalSolidList"/>
    <dgm:cxn modelId="{3147712A-F756-4E92-BDD1-23351042DAD5}" type="presParOf" srcId="{EAFF3422-08B9-425E-A192-551F31320584}" destId="{879AE25F-8B01-4BD3-8A1F-3897B8860EC1}" srcOrd="3" destOrd="0" presId="urn:microsoft.com/office/officeart/2018/2/layout/IconVerticalSolidList"/>
    <dgm:cxn modelId="{38157051-6FD6-40B2-B7DB-D550F0EB1510}" type="presParOf" srcId="{EAFF3422-08B9-425E-A192-551F31320584}" destId="{1A4A2837-B121-4459-8574-5C4E40F7A4EF}" srcOrd="4" destOrd="0" presId="urn:microsoft.com/office/officeart/2018/2/layout/IconVerticalSolidList"/>
    <dgm:cxn modelId="{155A8B27-F130-4E78-8937-68D51B6E1CE7}" type="presParOf" srcId="{1A4A2837-B121-4459-8574-5C4E40F7A4EF}" destId="{00E9F95A-F6B9-4574-93E5-6B0B6D5A2071}" srcOrd="0" destOrd="0" presId="urn:microsoft.com/office/officeart/2018/2/layout/IconVerticalSolidList"/>
    <dgm:cxn modelId="{7BC28014-6488-45EA-81CD-AC1676A3F455}" type="presParOf" srcId="{1A4A2837-B121-4459-8574-5C4E40F7A4EF}" destId="{A1031F3F-CC39-4BB0-BF9A-6719D4DC43F8}" srcOrd="1" destOrd="0" presId="urn:microsoft.com/office/officeart/2018/2/layout/IconVerticalSolidList"/>
    <dgm:cxn modelId="{96D82E2B-BEC3-4F35-AE9F-C46DC8E10CC5}" type="presParOf" srcId="{1A4A2837-B121-4459-8574-5C4E40F7A4EF}" destId="{CC1C7568-3C57-4627-ADDD-B201849110F5}" srcOrd="2" destOrd="0" presId="urn:microsoft.com/office/officeart/2018/2/layout/IconVerticalSolidList"/>
    <dgm:cxn modelId="{937C4EFA-3E62-4A94-9F83-4DA9238E5C31}" type="presParOf" srcId="{1A4A2837-B121-4459-8574-5C4E40F7A4EF}" destId="{9BA9573D-AC38-4051-922C-94EC32ABF68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1BDBF6-0965-4DBA-8D6A-46048A4EB9CE}">
      <dsp:nvSpPr>
        <dsp:cNvPr id="0" name=""/>
        <dsp:cNvSpPr/>
      </dsp:nvSpPr>
      <dsp:spPr>
        <a:xfrm>
          <a:off x="0" y="3695"/>
          <a:ext cx="10058399" cy="109596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D57448-E8E1-40BF-9C9B-A584B78AC3EA}">
      <dsp:nvSpPr>
        <dsp:cNvPr id="0" name=""/>
        <dsp:cNvSpPr/>
      </dsp:nvSpPr>
      <dsp:spPr>
        <a:xfrm>
          <a:off x="331530" y="250288"/>
          <a:ext cx="603371" cy="6027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F6B9673-44F4-4236-A16F-61CF210AB956}">
      <dsp:nvSpPr>
        <dsp:cNvPr id="0" name=""/>
        <dsp:cNvSpPr/>
      </dsp:nvSpPr>
      <dsp:spPr>
        <a:xfrm>
          <a:off x="1266431" y="3695"/>
          <a:ext cx="8691251" cy="1097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103" tIns="116103" rIns="116103" bIns="116103" numCol="1" spcCol="1270" anchor="ctr" anchorCtr="0">
          <a:noAutofit/>
        </a:bodyPr>
        <a:lstStyle/>
        <a:p>
          <a:pPr marL="0" lvl="0" indent="0" algn="l" defTabSz="1066800">
            <a:lnSpc>
              <a:spcPct val="90000"/>
            </a:lnSpc>
            <a:spcBef>
              <a:spcPct val="0"/>
            </a:spcBef>
            <a:spcAft>
              <a:spcPct val="35000"/>
            </a:spcAft>
            <a:buNone/>
          </a:pPr>
          <a:r>
            <a:rPr lang="fr-FR" sz="2400" b="1" kern="1200" dirty="0"/>
            <a:t>Automatisation</a:t>
          </a:r>
          <a:br>
            <a:rPr lang="fr-FR" sz="2400" kern="1200" dirty="0"/>
          </a:br>
          <a:r>
            <a:rPr lang="fr-FR" sz="2400" kern="1200" dirty="0"/>
            <a:t>Elles permettent de répéter des actions sans avoir à dupliquer le code.</a:t>
          </a:r>
          <a:endParaRPr lang="en-US" sz="2400" kern="1200" dirty="0"/>
        </a:p>
      </dsp:txBody>
      <dsp:txXfrm>
        <a:off x="1266431" y="3695"/>
        <a:ext cx="8691251" cy="1097038"/>
      </dsp:txXfrm>
    </dsp:sp>
    <dsp:sp modelId="{203D2A84-9E97-4198-9315-F1997693DE66}">
      <dsp:nvSpPr>
        <dsp:cNvPr id="0" name=""/>
        <dsp:cNvSpPr/>
      </dsp:nvSpPr>
      <dsp:spPr>
        <a:xfrm>
          <a:off x="0" y="1344520"/>
          <a:ext cx="10058399" cy="109596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18E4AD-D5E7-4393-A748-95E6DD510034}">
      <dsp:nvSpPr>
        <dsp:cNvPr id="0" name=""/>
        <dsp:cNvSpPr/>
      </dsp:nvSpPr>
      <dsp:spPr>
        <a:xfrm>
          <a:off x="331530" y="1591113"/>
          <a:ext cx="603371" cy="6027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4441EA-8166-42DA-92BC-E2D9DE1E8CCB}">
      <dsp:nvSpPr>
        <dsp:cNvPr id="0" name=""/>
        <dsp:cNvSpPr/>
      </dsp:nvSpPr>
      <dsp:spPr>
        <a:xfrm>
          <a:off x="1266431" y="1344520"/>
          <a:ext cx="8691251" cy="1097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103" tIns="116103" rIns="116103" bIns="116103" numCol="1" spcCol="1270" anchor="ctr" anchorCtr="0">
          <a:noAutofit/>
        </a:bodyPr>
        <a:lstStyle/>
        <a:p>
          <a:pPr marL="0" lvl="0" indent="0" algn="l" defTabSz="1066800">
            <a:lnSpc>
              <a:spcPct val="90000"/>
            </a:lnSpc>
            <a:spcBef>
              <a:spcPct val="0"/>
            </a:spcBef>
            <a:spcAft>
              <a:spcPct val="35000"/>
            </a:spcAft>
            <a:buNone/>
          </a:pPr>
          <a:r>
            <a:rPr lang="fr-FR" sz="2400" b="1" kern="1200"/>
            <a:t>Traitement de données</a:t>
          </a:r>
          <a:br>
            <a:rPr lang="fr-FR" sz="2400" kern="1200"/>
          </a:br>
          <a:r>
            <a:rPr lang="fr-FR" sz="2400" kern="1200"/>
            <a:t>Idéal pour parcourir des structures de données comme des listes, des tableaux ou des dictionnaires.</a:t>
          </a:r>
          <a:endParaRPr lang="en-US" sz="2400" kern="1200"/>
        </a:p>
      </dsp:txBody>
      <dsp:txXfrm>
        <a:off x="1266431" y="1344520"/>
        <a:ext cx="8691251" cy="1097038"/>
      </dsp:txXfrm>
    </dsp:sp>
    <dsp:sp modelId="{00E9F95A-F6B9-4574-93E5-6B0B6D5A2071}">
      <dsp:nvSpPr>
        <dsp:cNvPr id="0" name=""/>
        <dsp:cNvSpPr/>
      </dsp:nvSpPr>
      <dsp:spPr>
        <a:xfrm>
          <a:off x="0" y="2685345"/>
          <a:ext cx="10058399" cy="109596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1031F3F-CC39-4BB0-BF9A-6719D4DC43F8}">
      <dsp:nvSpPr>
        <dsp:cNvPr id="0" name=""/>
        <dsp:cNvSpPr/>
      </dsp:nvSpPr>
      <dsp:spPr>
        <a:xfrm>
          <a:off x="331530" y="2931938"/>
          <a:ext cx="603371" cy="60278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BA9573D-AC38-4051-922C-94EC32ABF68A}">
      <dsp:nvSpPr>
        <dsp:cNvPr id="0" name=""/>
        <dsp:cNvSpPr/>
      </dsp:nvSpPr>
      <dsp:spPr>
        <a:xfrm>
          <a:off x="1266431" y="2685345"/>
          <a:ext cx="8691251" cy="10970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6103" tIns="116103" rIns="116103" bIns="116103" numCol="1" spcCol="1270" anchor="ctr" anchorCtr="0">
          <a:noAutofit/>
        </a:bodyPr>
        <a:lstStyle/>
        <a:p>
          <a:pPr marL="0" lvl="0" indent="0" algn="l" defTabSz="1066800">
            <a:lnSpc>
              <a:spcPct val="90000"/>
            </a:lnSpc>
            <a:spcBef>
              <a:spcPct val="0"/>
            </a:spcBef>
            <a:spcAft>
              <a:spcPct val="35000"/>
            </a:spcAft>
            <a:buNone/>
          </a:pPr>
          <a:r>
            <a:rPr lang="fr-FR" sz="2400" b="1" kern="1200" dirty="0"/>
            <a:t>Efficacité</a:t>
          </a:r>
          <a:br>
            <a:rPr lang="fr-FR" sz="2400" kern="1200" dirty="0"/>
          </a:br>
          <a:r>
            <a:rPr lang="fr-FR" sz="2400" kern="1200" dirty="0"/>
            <a:t>Permet d’effectuer en quelques lignes des tâches répétitives! </a:t>
          </a:r>
          <a:endParaRPr lang="en-US" sz="2400" kern="1200" dirty="0"/>
        </a:p>
      </dsp:txBody>
      <dsp:txXfrm>
        <a:off x="1266431" y="2685345"/>
        <a:ext cx="8691251" cy="1097038"/>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84A88BF-926E-409C-9D87-E162373A0A32}"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87B26-E24A-48E8-BEA9-9834FA9A0993}" type="slidenum">
              <a:rPr lang="en-US" smtClean="0"/>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077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4A88BF-926E-409C-9D87-E162373A0A32}"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4630665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4A88BF-926E-409C-9D87-E162373A0A32}"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87B26-E24A-48E8-BEA9-9834FA9A0993}" type="slidenum">
              <a:rPr lang="en-US" smtClean="0"/>
              <a:t>‹N°›</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6269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84A88BF-926E-409C-9D87-E162373A0A32}"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149070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84A88BF-926E-409C-9D87-E162373A0A32}" type="datetimeFigureOut">
              <a:rPr lang="en-US" smtClean="0"/>
              <a:t>9/23/2026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3254802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84A88BF-926E-409C-9D87-E162373A0A32}" type="datetimeFigureOut">
              <a:rPr lang="en-US" smtClean="0"/>
              <a:t>9/23/2026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2057277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84A88BF-926E-409C-9D87-E162373A0A32}" type="datetimeFigureOut">
              <a:rPr lang="en-US" smtClean="0"/>
              <a:t>9/23/2026</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456684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84A88BF-926E-409C-9D87-E162373A0A32}" type="datetimeFigureOut">
              <a:rPr lang="en-US" smtClean="0"/>
              <a:t>9/23/2026</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11B87B26-E24A-48E8-BEA9-9834FA9A0993}" type="slidenum">
              <a:rPr lang="en-US" smtClean="0"/>
              <a:t>‹N°›</a:t>
            </a:fld>
            <a:endParaRPr lang="en-US" dirty="0"/>
          </a:p>
        </p:txBody>
      </p:sp>
    </p:spTree>
    <p:extLst>
      <p:ext uri="{BB962C8B-B14F-4D97-AF65-F5344CB8AC3E}">
        <p14:creationId xmlns:p14="http://schemas.microsoft.com/office/powerpoint/2010/main" val="5904355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84A88BF-926E-409C-9D87-E162373A0A32}" type="datetimeFigureOut">
              <a:rPr lang="en-US" smtClean="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1346341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4A88BF-926E-409C-9D87-E162373A0A32}"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3171633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84A88BF-926E-409C-9D87-E162373A0A32}" type="datetimeFigureOut">
              <a:rPr lang="en-US" smtClean="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1B87B26-E24A-48E8-BEA9-9834FA9A0993}" type="slidenum">
              <a:rPr lang="en-US" smtClean="0"/>
              <a:t>‹N°›</a:t>
            </a:fld>
            <a:endParaRPr lang="en-US" dirty="0"/>
          </a:p>
        </p:txBody>
      </p:sp>
    </p:spTree>
    <p:extLst>
      <p:ext uri="{BB962C8B-B14F-4D97-AF65-F5344CB8AC3E}">
        <p14:creationId xmlns:p14="http://schemas.microsoft.com/office/powerpoint/2010/main" val="2879919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84A88BF-926E-409C-9D87-E162373A0A32}" type="datetimeFigureOut">
              <a:rPr lang="en-US" smtClean="0"/>
              <a:t>9/23/2026</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11B87B26-E24A-48E8-BEA9-9834FA9A0993}" type="slidenum">
              <a:rPr lang="en-US" smtClean="0"/>
              <a:t>‹N°›</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772793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DA1DB-A6F2-E637-55BF-BA78494C1694}"/>
              </a:ext>
            </a:extLst>
          </p:cNvPr>
          <p:cNvSpPr>
            <a:spLocks noGrp="1"/>
          </p:cNvSpPr>
          <p:nvPr>
            <p:ph type="ctrTitle"/>
          </p:nvPr>
        </p:nvSpPr>
        <p:spPr/>
        <p:txBody>
          <a:bodyPr/>
          <a:lstStyle/>
          <a:p>
            <a:r>
              <a:rPr lang="fr-CA" noProof="0" dirty="0"/>
              <a:t>Cours 5</a:t>
            </a:r>
          </a:p>
        </p:txBody>
      </p:sp>
      <p:sp>
        <p:nvSpPr>
          <p:cNvPr id="3" name="Subtitle 2">
            <a:extLst>
              <a:ext uri="{FF2B5EF4-FFF2-40B4-BE49-F238E27FC236}">
                <a16:creationId xmlns:a16="http://schemas.microsoft.com/office/drawing/2014/main" id="{875F15CA-3925-C60D-F8A6-820909E2E3FD}"/>
              </a:ext>
            </a:extLst>
          </p:cNvPr>
          <p:cNvSpPr>
            <a:spLocks noGrp="1"/>
          </p:cNvSpPr>
          <p:nvPr>
            <p:ph type="subTitle" idx="1"/>
          </p:nvPr>
        </p:nvSpPr>
        <p:spPr/>
        <p:txBody>
          <a:bodyPr/>
          <a:lstStyle/>
          <a:p>
            <a:r>
              <a:rPr lang="fr-FR" noProof="0" dirty="0"/>
              <a:t>Répétitive</a:t>
            </a:r>
            <a:endParaRPr lang="fr-CA" noProof="0" dirty="0"/>
          </a:p>
        </p:txBody>
      </p:sp>
    </p:spTree>
    <p:extLst>
      <p:ext uri="{BB962C8B-B14F-4D97-AF65-F5344CB8AC3E}">
        <p14:creationId xmlns:p14="http://schemas.microsoft.com/office/powerpoint/2010/main" val="2992628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8EE08-E0B3-8CC5-08F5-1D591BB0CDFA}"/>
              </a:ext>
            </a:extLst>
          </p:cNvPr>
          <p:cNvSpPr>
            <a:spLocks noGrp="1"/>
          </p:cNvSpPr>
          <p:nvPr>
            <p:ph type="title"/>
          </p:nvPr>
        </p:nvSpPr>
        <p:spPr/>
        <p:txBody>
          <a:bodyPr/>
          <a:lstStyle/>
          <a:p>
            <a:r>
              <a:rPr lang="fr-CA" noProof="0" dirty="0"/>
              <a:t>Contenu du cours</a:t>
            </a:r>
          </a:p>
        </p:txBody>
      </p:sp>
      <p:sp>
        <p:nvSpPr>
          <p:cNvPr id="3" name="Content Placeholder 2">
            <a:extLst>
              <a:ext uri="{FF2B5EF4-FFF2-40B4-BE49-F238E27FC236}">
                <a16:creationId xmlns:a16="http://schemas.microsoft.com/office/drawing/2014/main" id="{C5440330-4BF8-33AB-CB9C-6779F6EB2144}"/>
              </a:ext>
            </a:extLst>
          </p:cNvPr>
          <p:cNvSpPr>
            <a:spLocks noGrp="1"/>
          </p:cNvSpPr>
          <p:nvPr>
            <p:ph idx="1"/>
          </p:nvPr>
        </p:nvSpPr>
        <p:spPr/>
        <p:txBody>
          <a:bodyPr/>
          <a:lstStyle/>
          <a:p>
            <a:pPr lvl="1">
              <a:buFont typeface="Arial" panose="020B0604020202020204" pitchFamily="34" charset="0"/>
              <a:buChar char="•"/>
            </a:pPr>
            <a:r>
              <a:rPr lang="fr-CA" noProof="0" dirty="0"/>
              <a:t>Retour sur le dernier cours</a:t>
            </a:r>
          </a:p>
          <a:p>
            <a:pPr lvl="1">
              <a:buFont typeface="Arial" panose="020B0604020202020204" pitchFamily="34" charset="0"/>
              <a:buChar char="•"/>
            </a:pPr>
            <a:r>
              <a:rPr lang="fr-CA" dirty="0"/>
              <a:t>Boucle</a:t>
            </a:r>
          </a:p>
          <a:p>
            <a:pPr lvl="1">
              <a:buFont typeface="Arial" panose="020B0604020202020204" pitchFamily="34" charset="0"/>
              <a:buChar char="•"/>
            </a:pPr>
            <a:r>
              <a:rPr lang="fr-CA" dirty="0"/>
              <a:t>Boucle infinie</a:t>
            </a:r>
          </a:p>
          <a:p>
            <a:pPr lvl="1">
              <a:buFont typeface="Arial" panose="020B0604020202020204" pitchFamily="34" charset="0"/>
              <a:buChar char="•"/>
            </a:pPr>
            <a:r>
              <a:rPr lang="fr-CA" dirty="0"/>
              <a:t>Contrôle des boucles</a:t>
            </a:r>
          </a:p>
          <a:p>
            <a:pPr lvl="1">
              <a:buFont typeface="Arial" panose="020B0604020202020204" pitchFamily="34" charset="0"/>
              <a:buChar char="•"/>
            </a:pPr>
            <a:r>
              <a:rPr lang="fr-CA" dirty="0"/>
              <a:t>Laboratoire #4</a:t>
            </a:r>
            <a:endParaRPr lang="fr-CA" noProof="0" dirty="0"/>
          </a:p>
        </p:txBody>
      </p:sp>
    </p:spTree>
    <p:extLst>
      <p:ext uri="{BB962C8B-B14F-4D97-AF65-F5344CB8AC3E}">
        <p14:creationId xmlns:p14="http://schemas.microsoft.com/office/powerpoint/2010/main" val="2461844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a:extLst>
              <a:ext uri="{FF2B5EF4-FFF2-40B4-BE49-F238E27FC236}">
                <a16:creationId xmlns:a16="http://schemas.microsoft.com/office/drawing/2014/main" id="{BCA3F72F-B05B-74CD-FDA7-04324368A00A}"/>
              </a:ext>
            </a:extLst>
          </p:cNvPr>
          <p:cNvSpPr>
            <a:spLocks noGrp="1"/>
          </p:cNvSpPr>
          <p:nvPr>
            <p:ph type="title"/>
          </p:nvPr>
        </p:nvSpPr>
        <p:spPr>
          <a:xfrm>
            <a:off x="492370" y="605896"/>
            <a:ext cx="3084844" cy="5646208"/>
          </a:xfrm>
        </p:spPr>
        <p:txBody>
          <a:bodyPr anchor="ctr">
            <a:normAutofit/>
          </a:bodyPr>
          <a:lstStyle/>
          <a:p>
            <a:r>
              <a:rPr lang="fr-CA" sz="3600" dirty="0">
                <a:solidFill>
                  <a:srgbClr val="FFFFFF"/>
                </a:solidFill>
              </a:rPr>
              <a:t>Retour sur le dernier cours</a:t>
            </a:r>
            <a:endParaRPr lang="en-US" sz="3600" dirty="0">
              <a:solidFill>
                <a:srgbClr val="FFFFFF"/>
              </a:solidFill>
            </a:endParaRPr>
          </a:p>
        </p:txBody>
      </p:sp>
      <p:sp>
        <p:nvSpPr>
          <p:cNvPr id="12" name="Rectangle 11">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3" name="Content Placeholder 2">
            <a:extLst>
              <a:ext uri="{FF2B5EF4-FFF2-40B4-BE49-F238E27FC236}">
                <a16:creationId xmlns:a16="http://schemas.microsoft.com/office/drawing/2014/main" id="{FEEFBFF0-85F4-0D4E-BCB9-EE6D8C38BE71}"/>
              </a:ext>
            </a:extLst>
          </p:cNvPr>
          <p:cNvSpPr>
            <a:spLocks noGrp="1"/>
          </p:cNvSpPr>
          <p:nvPr>
            <p:ph idx="1"/>
          </p:nvPr>
        </p:nvSpPr>
        <p:spPr>
          <a:xfrm>
            <a:off x="4297681" y="335280"/>
            <a:ext cx="7302334" cy="6187440"/>
          </a:xfrm>
        </p:spPr>
        <p:txBody>
          <a:bodyPr anchor="ctr">
            <a:normAutofit/>
          </a:bodyPr>
          <a:lstStyle/>
          <a:p>
            <a:pPr lvl="1">
              <a:buFont typeface="Arial" panose="020B0604020202020204" pitchFamily="34" charset="0"/>
              <a:buChar char="•"/>
            </a:pPr>
            <a:r>
              <a:rPr lang="fr-CA" sz="3600" dirty="0"/>
              <a:t>Alternative généralisée</a:t>
            </a:r>
          </a:p>
          <a:p>
            <a:pPr lvl="2">
              <a:buFont typeface="Arial" panose="020B0604020202020204" pitchFamily="34" charset="0"/>
              <a:buChar char="•"/>
            </a:pPr>
            <a:r>
              <a:rPr lang="fr-CA" sz="2800" dirty="0"/>
              <a:t>Évaluation d’une condition (type booléen)</a:t>
            </a:r>
          </a:p>
          <a:p>
            <a:pPr lvl="2">
              <a:buFont typeface="Arial" panose="020B0604020202020204" pitchFamily="34" charset="0"/>
              <a:buChar char="•"/>
            </a:pPr>
            <a:r>
              <a:rPr lang="fr-CA" sz="2800" dirty="0"/>
              <a:t>Autant de bloc d’instructions que nécessaire</a:t>
            </a:r>
          </a:p>
          <a:p>
            <a:pPr lvl="2">
              <a:buFont typeface="Arial" panose="020B0604020202020204" pitchFamily="34" charset="0"/>
              <a:buChar char="•"/>
            </a:pPr>
            <a:r>
              <a:rPr lang="fr-CA" sz="2800" dirty="0"/>
              <a:t>Cas par défaut avec un </a:t>
            </a:r>
            <a:r>
              <a:rPr lang="fr-CA" sz="2800" dirty="0" err="1">
                <a:latin typeface="Consolas" panose="020B0609020204030204" pitchFamily="49" charset="0"/>
              </a:rPr>
              <a:t>else</a:t>
            </a:r>
            <a:r>
              <a:rPr lang="fr-CA" sz="2800" dirty="0"/>
              <a:t> à la fin</a:t>
            </a:r>
          </a:p>
          <a:p>
            <a:pPr lvl="2">
              <a:buFont typeface="Arial" panose="020B0604020202020204" pitchFamily="34" charset="0"/>
              <a:buChar char="•"/>
            </a:pPr>
            <a:r>
              <a:rPr lang="fr-CA" sz="2800" dirty="0"/>
              <a:t>Indentation du code pour délimiter les blocs d’instructions</a:t>
            </a:r>
          </a:p>
          <a:p>
            <a:pPr lvl="1">
              <a:buFont typeface="Arial" panose="020B0604020202020204" pitchFamily="34" charset="0"/>
              <a:buChar char="•"/>
            </a:pPr>
            <a:r>
              <a:rPr lang="fr-CA" sz="3600" dirty="0"/>
              <a:t>Imbrication d’alternatives</a:t>
            </a:r>
            <a:endParaRPr lang="fr-CA" sz="2800" dirty="0"/>
          </a:p>
        </p:txBody>
      </p:sp>
    </p:spTree>
    <p:extLst>
      <p:ext uri="{BB962C8B-B14F-4D97-AF65-F5344CB8AC3E}">
        <p14:creationId xmlns:p14="http://schemas.microsoft.com/office/powerpoint/2010/main" val="819477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230C3-BE14-BF3A-4634-A94C05D544E6}"/>
              </a:ext>
            </a:extLst>
          </p:cNvPr>
          <p:cNvSpPr>
            <a:spLocks noGrp="1"/>
          </p:cNvSpPr>
          <p:nvPr>
            <p:ph type="ctrTitle"/>
          </p:nvPr>
        </p:nvSpPr>
        <p:spPr/>
        <p:txBody>
          <a:bodyPr/>
          <a:lstStyle/>
          <a:p>
            <a:r>
              <a:rPr lang="fr-CA" dirty="0"/>
              <a:t>Répétitive</a:t>
            </a:r>
            <a:endParaRPr lang="en-US" dirty="0"/>
          </a:p>
        </p:txBody>
      </p:sp>
      <p:sp>
        <p:nvSpPr>
          <p:cNvPr id="4" name="Sous-titre 3">
            <a:extLst>
              <a:ext uri="{FF2B5EF4-FFF2-40B4-BE49-F238E27FC236}">
                <a16:creationId xmlns:a16="http://schemas.microsoft.com/office/drawing/2014/main" id="{E175911A-32A1-9430-65CF-EB1227F8E613}"/>
              </a:ext>
            </a:extLst>
          </p:cNvPr>
          <p:cNvSpPr>
            <a:spLocks noGrp="1"/>
          </p:cNvSpPr>
          <p:nvPr>
            <p:ph type="subTitle" idx="1"/>
          </p:nvPr>
        </p:nvSpPr>
        <p:spPr/>
        <p:txBody>
          <a:bodyPr/>
          <a:lstStyle/>
          <a:p>
            <a:r>
              <a:rPr lang="fr-FR" dirty="0"/>
              <a:t>les boucles</a:t>
            </a:r>
            <a:endParaRPr lang="fr-CA" dirty="0"/>
          </a:p>
        </p:txBody>
      </p:sp>
    </p:spTree>
    <p:extLst>
      <p:ext uri="{BB962C8B-B14F-4D97-AF65-F5344CB8AC3E}">
        <p14:creationId xmlns:p14="http://schemas.microsoft.com/office/powerpoint/2010/main" val="2567711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AA27E5-D6F6-AB11-333C-4031A5997BFF}"/>
              </a:ext>
            </a:extLst>
          </p:cNvPr>
          <p:cNvSpPr>
            <a:spLocks noGrp="1"/>
          </p:cNvSpPr>
          <p:nvPr>
            <p:ph type="title"/>
          </p:nvPr>
        </p:nvSpPr>
        <p:spPr/>
        <p:txBody>
          <a:bodyPr/>
          <a:lstStyle/>
          <a:p>
            <a:r>
              <a:rPr lang="fr-CA" dirty="0"/>
              <a:t>Définition</a:t>
            </a:r>
            <a:endParaRPr lang="en-US" dirty="0"/>
          </a:p>
        </p:txBody>
      </p:sp>
      <p:sp>
        <p:nvSpPr>
          <p:cNvPr id="3" name="Content Placeholder 2">
            <a:extLst>
              <a:ext uri="{FF2B5EF4-FFF2-40B4-BE49-F238E27FC236}">
                <a16:creationId xmlns:a16="http://schemas.microsoft.com/office/drawing/2014/main" id="{7F3B5B67-B824-0628-EE37-E390390DFE0D}"/>
              </a:ext>
            </a:extLst>
          </p:cNvPr>
          <p:cNvSpPr>
            <a:spLocks noGrp="1"/>
          </p:cNvSpPr>
          <p:nvPr>
            <p:ph idx="1"/>
          </p:nvPr>
        </p:nvSpPr>
        <p:spPr/>
        <p:txBody>
          <a:bodyPr anchor="t">
            <a:normAutofit/>
          </a:bodyPr>
          <a:lstStyle/>
          <a:p>
            <a:pPr marL="0" indent="0">
              <a:buNone/>
            </a:pPr>
            <a:r>
              <a:rPr lang="fr-FR" dirty="0"/>
              <a:t>En programmation, une </a:t>
            </a:r>
            <a:r>
              <a:rPr lang="fr-FR" b="1" dirty="0"/>
              <a:t>boucle</a:t>
            </a:r>
            <a:r>
              <a:rPr lang="fr-FR" dirty="0"/>
              <a:t> est une </a:t>
            </a:r>
            <a:r>
              <a:rPr lang="fr-FR" b="1" dirty="0"/>
              <a:t>structure de contrôle </a:t>
            </a:r>
            <a:r>
              <a:rPr lang="fr-FR" dirty="0"/>
              <a:t>qui permet de répéter l'exécution d'un bloc de code tant qu'une certaine condition est vérifiée ou pour un nombre déterminé d'itérations. </a:t>
            </a:r>
          </a:p>
          <a:p>
            <a:pPr marL="0" indent="0">
              <a:buNone/>
            </a:pPr>
            <a:r>
              <a:rPr lang="fr-FR" dirty="0"/>
              <a:t>Les boucles sont essentielles pour </a:t>
            </a:r>
            <a:r>
              <a:rPr lang="fr-FR" b="1" dirty="0"/>
              <a:t>automatiser</a:t>
            </a:r>
            <a:r>
              <a:rPr lang="fr-FR" dirty="0"/>
              <a:t> des </a:t>
            </a:r>
            <a:r>
              <a:rPr lang="fr-FR" b="1" dirty="0"/>
              <a:t>tâches répétitives </a:t>
            </a:r>
            <a:r>
              <a:rPr lang="fr-FR" dirty="0"/>
              <a:t>et </a:t>
            </a:r>
            <a:r>
              <a:rPr lang="fr-FR" b="1" dirty="0"/>
              <a:t>manipuler des collections de données</a:t>
            </a:r>
            <a:r>
              <a:rPr lang="fr-FR" dirty="0"/>
              <a:t>.</a:t>
            </a:r>
          </a:p>
          <a:p>
            <a:pPr marL="0" indent="0">
              <a:buNone/>
            </a:pPr>
            <a:r>
              <a:rPr lang="fr-FR" dirty="0"/>
              <a:t>En Python, il existe deux types principaux de boucles : la boucle </a:t>
            </a:r>
            <a:r>
              <a:rPr lang="fr-FR" b="1" dirty="0">
                <a:latin typeface="Consolas" panose="020B0609020204030204" pitchFamily="49" charset="0"/>
              </a:rPr>
              <a:t>for</a:t>
            </a:r>
            <a:r>
              <a:rPr lang="fr-FR" dirty="0"/>
              <a:t> et la boucle </a:t>
            </a:r>
            <a:r>
              <a:rPr lang="fr-FR" b="1" dirty="0" err="1">
                <a:latin typeface="Consolas" panose="020B0609020204030204" pitchFamily="49" charset="0"/>
              </a:rPr>
              <a:t>while</a:t>
            </a:r>
            <a:r>
              <a:rPr lang="fr-FR" dirty="0"/>
              <a:t>. Chaque type a ses propres avantages et est utilisé dans des contextes différents.</a:t>
            </a:r>
            <a:endParaRPr lang="en-US" dirty="0"/>
          </a:p>
        </p:txBody>
      </p:sp>
    </p:spTree>
    <p:extLst>
      <p:ext uri="{BB962C8B-B14F-4D97-AF65-F5344CB8AC3E}">
        <p14:creationId xmlns:p14="http://schemas.microsoft.com/office/powerpoint/2010/main" val="3202905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04C37D8-6952-C8D4-C01F-99271502662A}"/>
              </a:ext>
            </a:extLst>
          </p:cNvPr>
          <p:cNvSpPr>
            <a:spLocks noGrp="1"/>
          </p:cNvSpPr>
          <p:nvPr>
            <p:ph type="title"/>
          </p:nvPr>
        </p:nvSpPr>
        <p:spPr>
          <a:xfrm>
            <a:off x="1097280" y="286603"/>
            <a:ext cx="10058400" cy="1450757"/>
          </a:xfrm>
        </p:spPr>
        <p:txBody>
          <a:bodyPr>
            <a:normAutofit/>
          </a:bodyPr>
          <a:lstStyle/>
          <a:p>
            <a:r>
              <a:rPr lang="fr-CA" dirty="0"/>
              <a:t>Pourquoi utiliser des répétitives?</a:t>
            </a:r>
          </a:p>
        </p:txBody>
      </p:sp>
      <p:graphicFrame>
        <p:nvGraphicFramePr>
          <p:cNvPr id="5" name="Espace réservé du contenu 2">
            <a:extLst>
              <a:ext uri="{FF2B5EF4-FFF2-40B4-BE49-F238E27FC236}">
                <a16:creationId xmlns:a16="http://schemas.microsoft.com/office/drawing/2014/main" id="{AE51F09D-A244-15E5-E2F0-58FBD26DEC11}"/>
              </a:ext>
            </a:extLst>
          </p:cNvPr>
          <p:cNvGraphicFramePr>
            <a:graphicFrameLocks noGrp="1"/>
          </p:cNvGraphicFramePr>
          <p:nvPr>
            <p:ph idx="1"/>
            <p:extLst>
              <p:ext uri="{D42A27DB-BD31-4B8C-83A1-F6EECF244321}">
                <p14:modId xmlns:p14="http://schemas.microsoft.com/office/powerpoint/2010/main" val="1642419915"/>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2240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47" name="Rectangle 1046">
            <a:extLst>
              <a:ext uri="{FF2B5EF4-FFF2-40B4-BE49-F238E27FC236}">
                <a16:creationId xmlns:a16="http://schemas.microsoft.com/office/drawing/2014/main" id="{4E4490D0-3672-446A-AC12-B4830333BD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048" name="Rectangle 1047">
            <a:extLst>
              <a:ext uri="{FF2B5EF4-FFF2-40B4-BE49-F238E27FC236}">
                <a16:creationId xmlns:a16="http://schemas.microsoft.com/office/drawing/2014/main" id="{39CB82C2-DF65-4EC1-8280-F201D50F57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cxnSp>
        <p:nvCxnSpPr>
          <p:cNvPr id="1049" name="Straight Connector 1036">
            <a:extLst>
              <a:ext uri="{FF2B5EF4-FFF2-40B4-BE49-F238E27FC236}">
                <a16:creationId xmlns:a16="http://schemas.microsoft.com/office/drawing/2014/main" id="{7E1D4427-852B-4B37-8E76-0E9F1810BA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050" name="Rectangle 1049">
            <a:extLst>
              <a:ext uri="{FF2B5EF4-FFF2-40B4-BE49-F238E27FC236}">
                <a16:creationId xmlns:a16="http://schemas.microsoft.com/office/drawing/2014/main" id="{5A1B47C8-47A0-4A88-8830-6DEA3B5DE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a:p>
        </p:txBody>
      </p:sp>
      <p:pic>
        <p:nvPicPr>
          <p:cNvPr id="1028" name="Picture 4">
            <a:extLst>
              <a:ext uri="{FF2B5EF4-FFF2-40B4-BE49-F238E27FC236}">
                <a16:creationId xmlns:a16="http://schemas.microsoft.com/office/drawing/2014/main" id="{CC3A6D55-8F92-261F-40BE-EC99D8D3B54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739705" y="640080"/>
            <a:ext cx="4064255" cy="5577840"/>
          </a:xfrm>
          <a:prstGeom prst="rect">
            <a:avLst/>
          </a:prstGeom>
          <a:noFill/>
          <a:extLst>
            <a:ext uri="{909E8E84-426E-40DD-AFC4-6F175D3DCCD1}">
              <a14:hiddenFill xmlns:a14="http://schemas.microsoft.com/office/drawing/2010/main">
                <a:solidFill>
                  <a:srgbClr val="FFFFFF"/>
                </a:solidFill>
              </a14:hiddenFill>
            </a:ext>
          </a:extLst>
        </p:spPr>
      </p:pic>
      <p:sp>
        <p:nvSpPr>
          <p:cNvPr id="1051" name="Rectangle 1050">
            <a:extLst>
              <a:ext uri="{FF2B5EF4-FFF2-40B4-BE49-F238E27FC236}">
                <a16:creationId xmlns:a16="http://schemas.microsoft.com/office/drawing/2014/main" id="{984BBFDD-E720-4805-A9C8-129FBBF6DD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13486" y="0"/>
            <a:ext cx="458473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a:extLst>
              <a:ext uri="{FF2B5EF4-FFF2-40B4-BE49-F238E27FC236}">
                <a16:creationId xmlns:a16="http://schemas.microsoft.com/office/drawing/2014/main" id="{6DAFBD0F-900D-1635-FFC9-18CEE246F634}"/>
              </a:ext>
            </a:extLst>
          </p:cNvPr>
          <p:cNvSpPr>
            <a:spLocks noGrp="1"/>
          </p:cNvSpPr>
          <p:nvPr>
            <p:ph type="title"/>
          </p:nvPr>
        </p:nvSpPr>
        <p:spPr>
          <a:xfrm>
            <a:off x="8096885" y="640080"/>
            <a:ext cx="3659246" cy="2926080"/>
          </a:xfrm>
        </p:spPr>
        <p:txBody>
          <a:bodyPr vert="horz" lIns="91440" tIns="45720" rIns="91440" bIns="45720" rtlCol="0" anchor="b">
            <a:normAutofit/>
          </a:bodyPr>
          <a:lstStyle/>
          <a:p>
            <a:r>
              <a:rPr lang="en-US" sz="4400">
                <a:solidFill>
                  <a:srgbClr val="FFFFFF"/>
                </a:solidFill>
              </a:rPr>
              <a:t>Schéma</a:t>
            </a:r>
          </a:p>
        </p:txBody>
      </p:sp>
      <p:sp>
        <p:nvSpPr>
          <p:cNvPr id="1052" name="Rectangle 1051">
            <a:extLst>
              <a:ext uri="{FF2B5EF4-FFF2-40B4-BE49-F238E27FC236}">
                <a16:creationId xmlns:a16="http://schemas.microsoft.com/office/drawing/2014/main" id="{5AC4BE46-4A77-42FE-9D15-065CDB2F8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6906"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Tree>
    <p:extLst>
      <p:ext uri="{BB962C8B-B14F-4D97-AF65-F5344CB8AC3E}">
        <p14:creationId xmlns:p14="http://schemas.microsoft.com/office/powerpoint/2010/main" val="34943129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BE3BF-70AA-EE45-DBD6-2BE401F96DE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78C580-2642-FC23-9EE6-559067D5376D}"/>
              </a:ext>
            </a:extLst>
          </p:cNvPr>
          <p:cNvSpPr>
            <a:spLocks noGrp="1"/>
          </p:cNvSpPr>
          <p:nvPr>
            <p:ph type="title"/>
          </p:nvPr>
        </p:nvSpPr>
        <p:spPr/>
        <p:txBody>
          <a:bodyPr/>
          <a:lstStyle/>
          <a:p>
            <a:r>
              <a:rPr lang="fr-FR" dirty="0"/>
              <a:t>La boucle </a:t>
            </a:r>
            <a:r>
              <a:rPr lang="fr-FR" dirty="0">
                <a:latin typeface="Consolas" panose="020B0609020204030204" pitchFamily="49" charset="0"/>
              </a:rPr>
              <a:t>for</a:t>
            </a:r>
            <a:endParaRPr lang="fr-CA" dirty="0">
              <a:latin typeface="Consolas" panose="020B0609020204030204" pitchFamily="49" charset="0"/>
            </a:endParaRPr>
          </a:p>
        </p:txBody>
      </p:sp>
      <p:sp>
        <p:nvSpPr>
          <p:cNvPr id="3" name="Espace réservé du contenu 2">
            <a:extLst>
              <a:ext uri="{FF2B5EF4-FFF2-40B4-BE49-F238E27FC236}">
                <a16:creationId xmlns:a16="http://schemas.microsoft.com/office/drawing/2014/main" id="{2FD78B2A-E880-E993-154C-C37E91F6E0B5}"/>
              </a:ext>
            </a:extLst>
          </p:cNvPr>
          <p:cNvSpPr>
            <a:spLocks noGrp="1"/>
          </p:cNvSpPr>
          <p:nvPr>
            <p:ph idx="1"/>
          </p:nvPr>
        </p:nvSpPr>
        <p:spPr/>
        <p:txBody>
          <a:bodyPr/>
          <a:lstStyle/>
          <a:p>
            <a:r>
              <a:rPr lang="fr-FR" dirty="0"/>
              <a:t>La boucle </a:t>
            </a:r>
            <a:r>
              <a:rPr lang="fr-FR" dirty="0">
                <a:latin typeface="Consolas" panose="020B0609020204030204" pitchFamily="49" charset="0"/>
              </a:rPr>
              <a:t>for</a:t>
            </a:r>
            <a:r>
              <a:rPr lang="fr-FR" dirty="0"/>
              <a:t> en Python est souvent utilisée pour </a:t>
            </a:r>
            <a:r>
              <a:rPr lang="fr-FR" b="1" dirty="0"/>
              <a:t>itérer sur une séquence</a:t>
            </a:r>
            <a:r>
              <a:rPr lang="fr-FR" dirty="0"/>
              <a:t>, comme une plage de nombres (générée par </a:t>
            </a:r>
            <a:r>
              <a:rPr lang="fr-FR" b="1" dirty="0">
                <a:solidFill>
                  <a:schemeClr val="accent3"/>
                </a:solidFill>
              </a:rPr>
              <a:t>range(</a:t>
            </a:r>
            <a:r>
              <a:rPr lang="fr-FR" b="1" dirty="0">
                <a:solidFill>
                  <a:srgbClr val="0070C0"/>
                </a:solidFill>
              </a:rPr>
              <a:t>nombre</a:t>
            </a:r>
            <a:r>
              <a:rPr lang="fr-FR" b="1" dirty="0">
                <a:solidFill>
                  <a:schemeClr val="accent3"/>
                </a:solidFill>
              </a:rPr>
              <a:t>)</a:t>
            </a:r>
            <a:r>
              <a:rPr lang="fr-FR" dirty="0">
                <a:solidFill>
                  <a:schemeClr val="accent3"/>
                </a:solidFill>
              </a:rPr>
              <a:t>)</a:t>
            </a:r>
            <a:r>
              <a:rPr lang="fr-FR" b="1" dirty="0">
                <a:solidFill>
                  <a:schemeClr val="accent3"/>
                </a:solidFill>
              </a:rPr>
              <a:t>.</a:t>
            </a:r>
          </a:p>
          <a:p>
            <a:r>
              <a:rPr lang="fr-CA" b="1" dirty="0">
                <a:solidFill>
                  <a:schemeClr val="tx1"/>
                </a:solidFill>
              </a:rPr>
              <a:t>range</a:t>
            </a:r>
            <a:r>
              <a:rPr lang="fr-CA" dirty="0">
                <a:solidFill>
                  <a:schemeClr val="tx1"/>
                </a:solidFill>
              </a:rPr>
              <a:t> ici nous permet d’itérer sur les valeurs numériques de</a:t>
            </a:r>
            <a:r>
              <a:rPr lang="fr-CA" b="1" dirty="0">
                <a:solidFill>
                  <a:schemeClr val="tx1"/>
                </a:solidFill>
              </a:rPr>
              <a:t> 0 à n-1 </a:t>
            </a:r>
            <a:r>
              <a:rPr lang="fr-CA" dirty="0">
                <a:solidFill>
                  <a:schemeClr val="tx1"/>
                </a:solidFill>
              </a:rPr>
              <a:t>(donc ici de 0 à 4)</a:t>
            </a:r>
          </a:p>
        </p:txBody>
      </p:sp>
      <p:sp>
        <p:nvSpPr>
          <p:cNvPr id="7" name="ZoneTexte 6">
            <a:extLst>
              <a:ext uri="{FF2B5EF4-FFF2-40B4-BE49-F238E27FC236}">
                <a16:creationId xmlns:a16="http://schemas.microsoft.com/office/drawing/2014/main" id="{CB7E08F8-8F01-34C6-CD4C-E524B9468DED}"/>
              </a:ext>
            </a:extLst>
          </p:cNvPr>
          <p:cNvSpPr txBox="1"/>
          <p:nvPr/>
        </p:nvSpPr>
        <p:spPr>
          <a:xfrm>
            <a:off x="1097280" y="3213980"/>
            <a:ext cx="9997440" cy="1064739"/>
          </a:xfrm>
          <a:prstGeom prst="rect">
            <a:avLst/>
          </a:prstGeom>
          <a:noFill/>
          <a:ln w="28575">
            <a:solidFill>
              <a:schemeClr val="accent1"/>
            </a:solidFill>
          </a:ln>
        </p:spPr>
        <p:txBody>
          <a:bodyPr wrap="square" anchor="ctr">
            <a:noAutofit/>
          </a:bodyPr>
          <a:lstStyle/>
          <a:p>
            <a:pPr>
              <a:buNone/>
            </a:pPr>
            <a:r>
              <a:rPr lang="en-CA" b="0" dirty="0">
                <a:solidFill>
                  <a:srgbClr val="9723B4"/>
                </a:solidFill>
                <a:effectLst/>
                <a:latin typeface="Cascadia Code" panose="020B0609020000020004" pitchFamily="49" charset="0"/>
                <a:cs typeface="Cascadia Code" panose="020B0609020000020004" pitchFamily="49" charset="0"/>
              </a:rPr>
              <a:t>for</a:t>
            </a:r>
            <a:r>
              <a:rPr lang="en-CA" b="0" dirty="0">
                <a:solidFill>
                  <a:srgbClr val="000000"/>
                </a:solidFill>
                <a:effectLst/>
                <a:latin typeface="Cascadia Code" panose="020B0609020000020004" pitchFamily="49" charset="0"/>
                <a:cs typeface="Cascadia Code" panose="020B0609020000020004" pitchFamily="49" charset="0"/>
              </a:rPr>
              <a:t> </a:t>
            </a:r>
            <a:r>
              <a:rPr lang="en-CA" b="0" dirty="0" err="1">
                <a:solidFill>
                  <a:srgbClr val="000000"/>
                </a:solidFill>
                <a:effectLst/>
                <a:latin typeface="Cascadia Code" panose="020B0609020000020004" pitchFamily="49" charset="0"/>
                <a:cs typeface="Cascadia Code" panose="020B0609020000020004" pitchFamily="49" charset="0"/>
              </a:rPr>
              <a:t>i</a:t>
            </a:r>
            <a:r>
              <a:rPr lang="en-CA" b="0" dirty="0">
                <a:solidFill>
                  <a:srgbClr val="000000"/>
                </a:solidFill>
                <a:effectLst/>
                <a:latin typeface="Cascadia Code" panose="020B0609020000020004" pitchFamily="49" charset="0"/>
                <a:cs typeface="Cascadia Code" panose="020B0609020000020004" pitchFamily="49" charset="0"/>
              </a:rPr>
              <a:t> </a:t>
            </a:r>
            <a:r>
              <a:rPr lang="en-CA" b="0" dirty="0">
                <a:solidFill>
                  <a:srgbClr val="0000FF"/>
                </a:solidFill>
                <a:effectLst/>
                <a:latin typeface="Cascadia Code" panose="020B0609020000020004" pitchFamily="49" charset="0"/>
                <a:cs typeface="Cascadia Code" panose="020B0609020000020004" pitchFamily="49" charset="0"/>
              </a:rPr>
              <a:t>in</a:t>
            </a:r>
            <a:r>
              <a:rPr lang="en-CA" b="0" dirty="0">
                <a:solidFill>
                  <a:srgbClr val="000000"/>
                </a:solidFill>
                <a:effectLst/>
                <a:latin typeface="Cascadia Code" panose="020B0609020000020004" pitchFamily="49" charset="0"/>
                <a:cs typeface="Cascadia Code" panose="020B0609020000020004" pitchFamily="49" charset="0"/>
              </a:rPr>
              <a:t> </a:t>
            </a:r>
            <a:r>
              <a:rPr lang="en-CA" b="0" dirty="0">
                <a:solidFill>
                  <a:srgbClr val="6A5221"/>
                </a:solidFill>
                <a:effectLst/>
                <a:latin typeface="Cascadia Code" panose="020B0609020000020004" pitchFamily="49" charset="0"/>
                <a:cs typeface="Cascadia Code" panose="020B0609020000020004" pitchFamily="49" charset="0"/>
              </a:rPr>
              <a:t>range</a:t>
            </a:r>
            <a:r>
              <a:rPr lang="en-CA" b="0" dirty="0">
                <a:solidFill>
                  <a:srgbClr val="000000"/>
                </a:solidFill>
                <a:effectLst/>
                <a:latin typeface="Cascadia Code" panose="020B0609020000020004" pitchFamily="49" charset="0"/>
                <a:cs typeface="Cascadia Code" panose="020B0609020000020004" pitchFamily="49" charset="0"/>
              </a:rPr>
              <a:t>(</a:t>
            </a:r>
            <a:r>
              <a:rPr lang="en-CA" b="0" dirty="0">
                <a:solidFill>
                  <a:srgbClr val="116644"/>
                </a:solidFill>
                <a:effectLst/>
                <a:latin typeface="Cascadia Code" panose="020B0609020000020004" pitchFamily="49" charset="0"/>
                <a:cs typeface="Cascadia Code" panose="020B0609020000020004" pitchFamily="49" charset="0"/>
              </a:rPr>
              <a:t>5</a:t>
            </a:r>
            <a:r>
              <a:rPr lang="en-CA" b="0" dirty="0">
                <a:solidFill>
                  <a:srgbClr val="000000"/>
                </a:solidFill>
                <a:effectLst/>
                <a:latin typeface="Cascadia Code" panose="020B0609020000020004" pitchFamily="49" charset="0"/>
                <a:cs typeface="Cascadia Code" panose="020B0609020000020004" pitchFamily="49" charset="0"/>
              </a:rPr>
              <a:t>) :</a:t>
            </a:r>
          </a:p>
          <a:p>
            <a:pPr>
              <a:buNone/>
            </a:pPr>
            <a:r>
              <a:rPr lang="en-CA" b="0" dirty="0">
                <a:solidFill>
                  <a:srgbClr val="000000"/>
                </a:solidFill>
                <a:effectLst/>
                <a:latin typeface="Cascadia Code" panose="020B0609020000020004" pitchFamily="49" charset="0"/>
                <a:cs typeface="Cascadia Code" panose="020B0609020000020004" pitchFamily="49" charset="0"/>
              </a:rPr>
              <a:t>  </a:t>
            </a:r>
            <a:r>
              <a:rPr lang="en-CA" b="0" dirty="0">
                <a:solidFill>
                  <a:srgbClr val="6A5221"/>
                </a:solidFill>
                <a:effectLst/>
                <a:latin typeface="Cascadia Code" panose="020B0609020000020004" pitchFamily="49" charset="0"/>
                <a:cs typeface="Cascadia Code" panose="020B0609020000020004" pitchFamily="49" charset="0"/>
              </a:rPr>
              <a:t>print</a:t>
            </a:r>
            <a:r>
              <a:rPr lang="en-CA" b="0" dirty="0">
                <a:solidFill>
                  <a:srgbClr val="000000"/>
                </a:solidFill>
                <a:effectLst/>
                <a:latin typeface="Cascadia Code" panose="020B0609020000020004" pitchFamily="49" charset="0"/>
                <a:cs typeface="Cascadia Code" panose="020B0609020000020004" pitchFamily="49" charset="0"/>
              </a:rPr>
              <a:t>(</a:t>
            </a:r>
            <a:r>
              <a:rPr lang="en-CA" b="0" dirty="0" err="1">
                <a:solidFill>
                  <a:srgbClr val="000000"/>
                </a:solidFill>
                <a:effectLst/>
                <a:latin typeface="Cascadia Code" panose="020B0609020000020004" pitchFamily="49" charset="0"/>
                <a:cs typeface="Cascadia Code" panose="020B0609020000020004" pitchFamily="49" charset="0"/>
              </a:rPr>
              <a:t>i</a:t>
            </a:r>
            <a:r>
              <a:rPr lang="en-CA" b="0" dirty="0">
                <a:solidFill>
                  <a:srgbClr val="000000"/>
                </a:solidFill>
                <a:effectLst/>
                <a:latin typeface="Cascadia Code" panose="020B0609020000020004" pitchFamily="49" charset="0"/>
                <a:cs typeface="Cascadia Code" panose="020B0609020000020004" pitchFamily="49" charset="0"/>
              </a:rPr>
              <a:t>)</a:t>
            </a:r>
          </a:p>
        </p:txBody>
      </p:sp>
      <p:sp>
        <p:nvSpPr>
          <p:cNvPr id="8" name="ZoneTexte 7">
            <a:extLst>
              <a:ext uri="{FF2B5EF4-FFF2-40B4-BE49-F238E27FC236}">
                <a16:creationId xmlns:a16="http://schemas.microsoft.com/office/drawing/2014/main" id="{0F3D6DD1-7E22-FCC7-DB5A-FB11EB3BA859}"/>
              </a:ext>
            </a:extLst>
          </p:cNvPr>
          <p:cNvSpPr txBox="1"/>
          <p:nvPr/>
        </p:nvSpPr>
        <p:spPr>
          <a:xfrm>
            <a:off x="1097280" y="4485779"/>
            <a:ext cx="9997440" cy="1491689"/>
          </a:xfrm>
          <a:prstGeom prst="rect">
            <a:avLst/>
          </a:prstGeom>
          <a:noFill/>
          <a:ln w="28575">
            <a:solidFill>
              <a:schemeClr val="tx2"/>
            </a:solidFill>
          </a:ln>
        </p:spPr>
        <p:txBody>
          <a:bodyPr wrap="square" anchor="ctr">
            <a:noAutofit/>
          </a:bodyPr>
          <a:lstStyle/>
          <a:p>
            <a:pPr>
              <a:buNone/>
            </a:pPr>
            <a:r>
              <a:rPr lang="en-CA" b="0" dirty="0">
                <a:solidFill>
                  <a:srgbClr val="000000"/>
                </a:solidFill>
                <a:effectLst/>
                <a:latin typeface="Cascadia Code" panose="020B0609020000020004" pitchFamily="49" charset="0"/>
                <a:cs typeface="Cascadia Code" panose="020B0609020000020004" pitchFamily="49" charset="0"/>
              </a:rPr>
              <a:t>0</a:t>
            </a:r>
          </a:p>
          <a:p>
            <a:pPr>
              <a:buNone/>
            </a:pPr>
            <a:r>
              <a:rPr lang="en-CA" dirty="0">
                <a:solidFill>
                  <a:srgbClr val="000000"/>
                </a:solidFill>
                <a:latin typeface="Cascadia Code" panose="020B0609020000020004" pitchFamily="49" charset="0"/>
                <a:cs typeface="Cascadia Code" panose="020B0609020000020004" pitchFamily="49" charset="0"/>
              </a:rPr>
              <a:t>1</a:t>
            </a:r>
          </a:p>
          <a:p>
            <a:pPr>
              <a:buNone/>
            </a:pPr>
            <a:r>
              <a:rPr lang="en-CA" b="0" dirty="0">
                <a:solidFill>
                  <a:srgbClr val="000000"/>
                </a:solidFill>
                <a:effectLst/>
                <a:latin typeface="Cascadia Code" panose="020B0609020000020004" pitchFamily="49" charset="0"/>
                <a:cs typeface="Cascadia Code" panose="020B0609020000020004" pitchFamily="49" charset="0"/>
              </a:rPr>
              <a:t>2</a:t>
            </a:r>
          </a:p>
          <a:p>
            <a:pPr>
              <a:buNone/>
            </a:pPr>
            <a:r>
              <a:rPr lang="en-CA" dirty="0">
                <a:solidFill>
                  <a:srgbClr val="000000"/>
                </a:solidFill>
                <a:latin typeface="Cascadia Code" panose="020B0609020000020004" pitchFamily="49" charset="0"/>
                <a:cs typeface="Cascadia Code" panose="020B0609020000020004" pitchFamily="49" charset="0"/>
              </a:rPr>
              <a:t>3</a:t>
            </a:r>
          </a:p>
          <a:p>
            <a:pPr>
              <a:buNone/>
            </a:pPr>
            <a:r>
              <a:rPr lang="en-CA" b="0" dirty="0">
                <a:solidFill>
                  <a:srgbClr val="000000"/>
                </a:solidFill>
                <a:effectLst/>
                <a:latin typeface="Cascadia Code" panose="020B0609020000020004" pitchFamily="49" charset="0"/>
                <a:cs typeface="Cascadia Code" panose="020B0609020000020004" pitchFamily="49" charset="0"/>
              </a:rPr>
              <a:t>4</a:t>
            </a:r>
          </a:p>
        </p:txBody>
      </p:sp>
    </p:spTree>
    <p:extLst>
      <p:ext uri="{BB962C8B-B14F-4D97-AF65-F5344CB8AC3E}">
        <p14:creationId xmlns:p14="http://schemas.microsoft.com/office/powerpoint/2010/main" val="37604041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59D433-073C-A52C-8322-E441035D1677}"/>
              </a:ext>
            </a:extLst>
          </p:cNvPr>
          <p:cNvSpPr>
            <a:spLocks noGrp="1"/>
          </p:cNvSpPr>
          <p:nvPr>
            <p:ph type="title"/>
          </p:nvPr>
        </p:nvSpPr>
        <p:spPr/>
        <p:txBody>
          <a:bodyPr/>
          <a:lstStyle/>
          <a:p>
            <a:r>
              <a:rPr lang="fr-FR" dirty="0"/>
              <a:t>La boucle </a:t>
            </a:r>
            <a:r>
              <a:rPr lang="fr-FR" dirty="0">
                <a:latin typeface="Consolas" panose="020B0609020204030204" pitchFamily="49" charset="0"/>
              </a:rPr>
              <a:t>for</a:t>
            </a:r>
            <a:endParaRPr lang="fr-CA" dirty="0">
              <a:latin typeface="Consolas" panose="020B0609020204030204" pitchFamily="49" charset="0"/>
            </a:endParaRPr>
          </a:p>
        </p:txBody>
      </p:sp>
      <p:sp>
        <p:nvSpPr>
          <p:cNvPr id="3" name="Espace réservé du contenu 2">
            <a:extLst>
              <a:ext uri="{FF2B5EF4-FFF2-40B4-BE49-F238E27FC236}">
                <a16:creationId xmlns:a16="http://schemas.microsoft.com/office/drawing/2014/main" id="{377F422E-0819-1394-3ECE-8732EFA4D93D}"/>
              </a:ext>
            </a:extLst>
          </p:cNvPr>
          <p:cNvSpPr>
            <a:spLocks noGrp="1"/>
          </p:cNvSpPr>
          <p:nvPr>
            <p:ph idx="1"/>
          </p:nvPr>
        </p:nvSpPr>
        <p:spPr/>
        <p:txBody>
          <a:bodyPr/>
          <a:lstStyle/>
          <a:p>
            <a:r>
              <a:rPr lang="fr-FR" dirty="0"/>
              <a:t>Il est à noter qu'il n'y a aucune obligation de toujours avoir la valeur 0 comme valeur initiale pour le compteur. </a:t>
            </a:r>
          </a:p>
          <a:p>
            <a:r>
              <a:rPr lang="fr-FR" dirty="0"/>
              <a:t>Par exemple, pour écrire une boucle for dont le compteur varie </a:t>
            </a:r>
            <a:r>
              <a:rPr lang="fr-FR" b="1" dirty="0"/>
              <a:t>entre 5 et 10</a:t>
            </a:r>
            <a:r>
              <a:rPr lang="fr-FR" dirty="0"/>
              <a:t>, on écrit :</a:t>
            </a:r>
            <a:endParaRPr lang="fr-CA" b="1" dirty="0">
              <a:solidFill>
                <a:schemeClr val="accent3"/>
              </a:solidFill>
            </a:endParaRPr>
          </a:p>
        </p:txBody>
      </p:sp>
      <p:sp>
        <p:nvSpPr>
          <p:cNvPr id="7" name="ZoneTexte 6">
            <a:extLst>
              <a:ext uri="{FF2B5EF4-FFF2-40B4-BE49-F238E27FC236}">
                <a16:creationId xmlns:a16="http://schemas.microsoft.com/office/drawing/2014/main" id="{D11F976F-5778-EF4D-C0FE-3F4983576809}"/>
              </a:ext>
            </a:extLst>
          </p:cNvPr>
          <p:cNvSpPr txBox="1"/>
          <p:nvPr/>
        </p:nvSpPr>
        <p:spPr>
          <a:xfrm>
            <a:off x="1097280" y="2952667"/>
            <a:ext cx="9997440" cy="896931"/>
          </a:xfrm>
          <a:prstGeom prst="rect">
            <a:avLst/>
          </a:prstGeom>
          <a:noFill/>
          <a:ln w="28575">
            <a:solidFill>
              <a:schemeClr val="accent1"/>
            </a:solidFill>
          </a:ln>
        </p:spPr>
        <p:txBody>
          <a:bodyPr wrap="square" anchor="ctr">
            <a:noAutofit/>
          </a:bodyPr>
          <a:lstStyle/>
          <a:p>
            <a:pPr>
              <a:buNone/>
            </a:pPr>
            <a:r>
              <a:rPr lang="en-CA" b="0" dirty="0">
                <a:solidFill>
                  <a:srgbClr val="9723B4"/>
                </a:solidFill>
                <a:effectLst/>
                <a:latin typeface="Cascadia Code" panose="020B0609020000020004" pitchFamily="49" charset="0"/>
                <a:cs typeface="Cascadia Code" panose="020B0609020000020004" pitchFamily="49" charset="0"/>
              </a:rPr>
              <a:t>for</a:t>
            </a:r>
            <a:r>
              <a:rPr lang="en-CA" b="0" dirty="0">
                <a:solidFill>
                  <a:srgbClr val="000000"/>
                </a:solidFill>
                <a:effectLst/>
                <a:latin typeface="Cascadia Code" panose="020B0609020000020004" pitchFamily="49" charset="0"/>
                <a:cs typeface="Cascadia Code" panose="020B0609020000020004" pitchFamily="49" charset="0"/>
              </a:rPr>
              <a:t> </a:t>
            </a:r>
            <a:r>
              <a:rPr lang="en-CA" b="0" dirty="0" err="1">
                <a:solidFill>
                  <a:srgbClr val="000000"/>
                </a:solidFill>
                <a:effectLst/>
                <a:latin typeface="Cascadia Code" panose="020B0609020000020004" pitchFamily="49" charset="0"/>
                <a:cs typeface="Cascadia Code" panose="020B0609020000020004" pitchFamily="49" charset="0"/>
              </a:rPr>
              <a:t>i</a:t>
            </a:r>
            <a:r>
              <a:rPr lang="en-CA" b="0" dirty="0">
                <a:solidFill>
                  <a:srgbClr val="000000"/>
                </a:solidFill>
                <a:effectLst/>
                <a:latin typeface="Cascadia Code" panose="020B0609020000020004" pitchFamily="49" charset="0"/>
                <a:cs typeface="Cascadia Code" panose="020B0609020000020004" pitchFamily="49" charset="0"/>
              </a:rPr>
              <a:t> </a:t>
            </a:r>
            <a:r>
              <a:rPr lang="en-CA" b="0" dirty="0">
                <a:solidFill>
                  <a:srgbClr val="0000FF"/>
                </a:solidFill>
                <a:effectLst/>
                <a:latin typeface="Cascadia Code" panose="020B0609020000020004" pitchFamily="49" charset="0"/>
                <a:cs typeface="Cascadia Code" panose="020B0609020000020004" pitchFamily="49" charset="0"/>
              </a:rPr>
              <a:t>in</a:t>
            </a:r>
            <a:r>
              <a:rPr lang="en-CA" b="0" dirty="0">
                <a:solidFill>
                  <a:srgbClr val="000000"/>
                </a:solidFill>
                <a:effectLst/>
                <a:latin typeface="Cascadia Code" panose="020B0609020000020004" pitchFamily="49" charset="0"/>
                <a:cs typeface="Cascadia Code" panose="020B0609020000020004" pitchFamily="49" charset="0"/>
              </a:rPr>
              <a:t> </a:t>
            </a:r>
            <a:r>
              <a:rPr lang="en-CA" b="0" dirty="0">
                <a:solidFill>
                  <a:srgbClr val="6A5221"/>
                </a:solidFill>
                <a:effectLst/>
                <a:latin typeface="Cascadia Code" panose="020B0609020000020004" pitchFamily="49" charset="0"/>
                <a:cs typeface="Cascadia Code" panose="020B0609020000020004" pitchFamily="49" charset="0"/>
              </a:rPr>
              <a:t>range</a:t>
            </a:r>
            <a:r>
              <a:rPr lang="en-CA" b="0" dirty="0">
                <a:solidFill>
                  <a:srgbClr val="000000"/>
                </a:solidFill>
                <a:effectLst/>
                <a:latin typeface="Cascadia Code" panose="020B0609020000020004" pitchFamily="49" charset="0"/>
                <a:cs typeface="Cascadia Code" panose="020B0609020000020004" pitchFamily="49" charset="0"/>
              </a:rPr>
              <a:t>(</a:t>
            </a:r>
            <a:r>
              <a:rPr lang="en-CA" b="0" dirty="0">
                <a:solidFill>
                  <a:srgbClr val="0070C0"/>
                </a:solidFill>
                <a:effectLst/>
                <a:latin typeface="Cascadia Code" panose="020B0609020000020004" pitchFamily="49" charset="0"/>
                <a:cs typeface="Cascadia Code" panose="020B0609020000020004" pitchFamily="49" charset="0"/>
              </a:rPr>
              <a:t>5, 11</a:t>
            </a:r>
            <a:r>
              <a:rPr lang="en-CA" b="0" dirty="0">
                <a:solidFill>
                  <a:srgbClr val="000000"/>
                </a:solidFill>
                <a:effectLst/>
                <a:latin typeface="Cascadia Code" panose="020B0609020000020004" pitchFamily="49" charset="0"/>
                <a:cs typeface="Cascadia Code" panose="020B0609020000020004" pitchFamily="49" charset="0"/>
              </a:rPr>
              <a:t>) :</a:t>
            </a:r>
          </a:p>
          <a:p>
            <a:pPr>
              <a:buNone/>
            </a:pPr>
            <a:r>
              <a:rPr lang="en-CA" b="0" dirty="0">
                <a:solidFill>
                  <a:srgbClr val="000000"/>
                </a:solidFill>
                <a:effectLst/>
                <a:latin typeface="Cascadia Code" panose="020B0609020000020004" pitchFamily="49" charset="0"/>
                <a:cs typeface="Cascadia Code" panose="020B0609020000020004" pitchFamily="49" charset="0"/>
              </a:rPr>
              <a:t>  </a:t>
            </a:r>
            <a:r>
              <a:rPr lang="en-CA" b="0" dirty="0">
                <a:solidFill>
                  <a:srgbClr val="6A5221"/>
                </a:solidFill>
                <a:effectLst/>
                <a:latin typeface="Cascadia Code" panose="020B0609020000020004" pitchFamily="49" charset="0"/>
                <a:cs typeface="Cascadia Code" panose="020B0609020000020004" pitchFamily="49" charset="0"/>
              </a:rPr>
              <a:t>print</a:t>
            </a:r>
            <a:r>
              <a:rPr lang="en-CA" b="0" dirty="0">
                <a:solidFill>
                  <a:srgbClr val="000000"/>
                </a:solidFill>
                <a:effectLst/>
                <a:latin typeface="Cascadia Code" panose="020B0609020000020004" pitchFamily="49" charset="0"/>
                <a:cs typeface="Cascadia Code" panose="020B0609020000020004" pitchFamily="49" charset="0"/>
              </a:rPr>
              <a:t>(</a:t>
            </a:r>
            <a:r>
              <a:rPr lang="en-CA" b="0" dirty="0" err="1">
                <a:solidFill>
                  <a:srgbClr val="000000"/>
                </a:solidFill>
                <a:effectLst/>
                <a:latin typeface="Cascadia Code" panose="020B0609020000020004" pitchFamily="49" charset="0"/>
                <a:cs typeface="Cascadia Code" panose="020B0609020000020004" pitchFamily="49" charset="0"/>
              </a:rPr>
              <a:t>i</a:t>
            </a:r>
            <a:r>
              <a:rPr lang="en-CA" b="0" dirty="0">
                <a:solidFill>
                  <a:srgbClr val="000000"/>
                </a:solidFill>
                <a:effectLst/>
                <a:latin typeface="Cascadia Code" panose="020B0609020000020004" pitchFamily="49" charset="0"/>
                <a:cs typeface="Cascadia Code" panose="020B0609020000020004" pitchFamily="49" charset="0"/>
              </a:rPr>
              <a:t>)</a:t>
            </a:r>
          </a:p>
        </p:txBody>
      </p:sp>
      <p:sp>
        <p:nvSpPr>
          <p:cNvPr id="8" name="ZoneTexte 7">
            <a:extLst>
              <a:ext uri="{FF2B5EF4-FFF2-40B4-BE49-F238E27FC236}">
                <a16:creationId xmlns:a16="http://schemas.microsoft.com/office/drawing/2014/main" id="{D31C21E8-6CAB-EEB6-94A6-77EE99CEE6F1}"/>
              </a:ext>
            </a:extLst>
          </p:cNvPr>
          <p:cNvSpPr txBox="1"/>
          <p:nvPr/>
        </p:nvSpPr>
        <p:spPr>
          <a:xfrm>
            <a:off x="1097280" y="4092382"/>
            <a:ext cx="9997440" cy="1885086"/>
          </a:xfrm>
          <a:prstGeom prst="rect">
            <a:avLst/>
          </a:prstGeom>
          <a:noFill/>
          <a:ln w="28575">
            <a:solidFill>
              <a:schemeClr val="tx2"/>
            </a:solidFill>
          </a:ln>
        </p:spPr>
        <p:txBody>
          <a:bodyPr wrap="square" anchor="ctr">
            <a:noAutofit/>
          </a:bodyPr>
          <a:lstStyle/>
          <a:p>
            <a:pPr>
              <a:buNone/>
            </a:pPr>
            <a:r>
              <a:rPr lang="en-CA" dirty="0">
                <a:solidFill>
                  <a:srgbClr val="000000"/>
                </a:solidFill>
                <a:latin typeface="Cascadia Code" panose="020B0609020000020004" pitchFamily="49" charset="0"/>
                <a:cs typeface="Cascadia Code" panose="020B0609020000020004" pitchFamily="49" charset="0"/>
              </a:rPr>
              <a:t>5</a:t>
            </a:r>
          </a:p>
          <a:p>
            <a:pPr>
              <a:buNone/>
            </a:pPr>
            <a:r>
              <a:rPr lang="en-CA" b="0" dirty="0">
                <a:solidFill>
                  <a:srgbClr val="000000"/>
                </a:solidFill>
                <a:effectLst/>
                <a:latin typeface="Cascadia Code" panose="020B0609020000020004" pitchFamily="49" charset="0"/>
                <a:cs typeface="Cascadia Code" panose="020B0609020000020004" pitchFamily="49" charset="0"/>
              </a:rPr>
              <a:t>6</a:t>
            </a:r>
          </a:p>
          <a:p>
            <a:pPr>
              <a:buNone/>
            </a:pPr>
            <a:r>
              <a:rPr lang="en-CA" dirty="0">
                <a:solidFill>
                  <a:srgbClr val="000000"/>
                </a:solidFill>
                <a:latin typeface="Cascadia Code" panose="020B0609020000020004" pitchFamily="49" charset="0"/>
                <a:cs typeface="Cascadia Code" panose="020B0609020000020004" pitchFamily="49" charset="0"/>
              </a:rPr>
              <a:t>7</a:t>
            </a:r>
          </a:p>
          <a:p>
            <a:pPr>
              <a:buNone/>
            </a:pPr>
            <a:r>
              <a:rPr lang="en-CA" b="0" dirty="0">
                <a:solidFill>
                  <a:srgbClr val="000000"/>
                </a:solidFill>
                <a:effectLst/>
                <a:latin typeface="Cascadia Code" panose="020B0609020000020004" pitchFamily="49" charset="0"/>
                <a:cs typeface="Cascadia Code" panose="020B0609020000020004" pitchFamily="49" charset="0"/>
              </a:rPr>
              <a:t>8</a:t>
            </a:r>
          </a:p>
          <a:p>
            <a:pPr>
              <a:buNone/>
            </a:pPr>
            <a:r>
              <a:rPr lang="en-CA" dirty="0">
                <a:solidFill>
                  <a:srgbClr val="000000"/>
                </a:solidFill>
                <a:latin typeface="Cascadia Code" panose="020B0609020000020004" pitchFamily="49" charset="0"/>
                <a:cs typeface="Cascadia Code" panose="020B0609020000020004" pitchFamily="49" charset="0"/>
              </a:rPr>
              <a:t>9</a:t>
            </a:r>
          </a:p>
          <a:p>
            <a:pPr>
              <a:buNone/>
            </a:pPr>
            <a:r>
              <a:rPr lang="en-CA" b="0" dirty="0">
                <a:solidFill>
                  <a:srgbClr val="000000"/>
                </a:solidFill>
                <a:effectLst/>
                <a:latin typeface="Cascadia Code" panose="020B0609020000020004" pitchFamily="49" charset="0"/>
                <a:cs typeface="Cascadia Code" panose="020B0609020000020004" pitchFamily="49" charset="0"/>
              </a:rPr>
              <a:t>10</a:t>
            </a:r>
          </a:p>
        </p:txBody>
      </p:sp>
    </p:spTree>
    <p:extLst>
      <p:ext uri="{BB962C8B-B14F-4D97-AF65-F5344CB8AC3E}">
        <p14:creationId xmlns:p14="http://schemas.microsoft.com/office/powerpoint/2010/main" val="19109574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7B53FF7-A429-7FBF-A3AF-9CEE74F78362}"/>
              </a:ext>
            </a:extLst>
          </p:cNvPr>
          <p:cNvSpPr>
            <a:spLocks noGrp="1"/>
          </p:cNvSpPr>
          <p:nvPr>
            <p:ph type="title"/>
          </p:nvPr>
        </p:nvSpPr>
        <p:spPr/>
        <p:txBody>
          <a:bodyPr/>
          <a:lstStyle/>
          <a:p>
            <a:r>
              <a:rPr lang="fr-FR" dirty="0"/>
              <a:t>La boucle </a:t>
            </a:r>
            <a:r>
              <a:rPr lang="fr-FR" dirty="0" err="1">
                <a:latin typeface="Consolas" panose="020B0609020204030204" pitchFamily="49" charset="0"/>
              </a:rPr>
              <a:t>while</a:t>
            </a:r>
            <a:endParaRPr lang="fr-CA" dirty="0">
              <a:latin typeface="Consolas" panose="020B0609020204030204" pitchFamily="49" charset="0"/>
            </a:endParaRPr>
          </a:p>
        </p:txBody>
      </p:sp>
      <p:sp>
        <p:nvSpPr>
          <p:cNvPr id="3" name="Espace réservé du contenu 2">
            <a:extLst>
              <a:ext uri="{FF2B5EF4-FFF2-40B4-BE49-F238E27FC236}">
                <a16:creationId xmlns:a16="http://schemas.microsoft.com/office/drawing/2014/main" id="{01118A86-E904-3AB0-66A2-45DF50FA48F9}"/>
              </a:ext>
            </a:extLst>
          </p:cNvPr>
          <p:cNvSpPr>
            <a:spLocks noGrp="1"/>
          </p:cNvSpPr>
          <p:nvPr>
            <p:ph idx="1"/>
          </p:nvPr>
        </p:nvSpPr>
        <p:spPr/>
        <p:txBody>
          <a:bodyPr/>
          <a:lstStyle/>
          <a:p>
            <a:r>
              <a:rPr lang="fr-FR" dirty="0"/>
              <a:t>La boucle </a:t>
            </a:r>
            <a:r>
              <a:rPr lang="fr-FR" dirty="0" err="1">
                <a:latin typeface="Consolas" panose="020B0609020204030204" pitchFamily="49" charset="0"/>
              </a:rPr>
              <a:t>while</a:t>
            </a:r>
            <a:r>
              <a:rPr lang="fr-FR" dirty="0"/>
              <a:t> continue d'exécuter un bloc d'instructions </a:t>
            </a:r>
            <a:r>
              <a:rPr lang="fr-FR" b="1" dirty="0"/>
              <a:t>tant qu'une condition est vraie</a:t>
            </a:r>
            <a:r>
              <a:rPr lang="fr-FR" dirty="0"/>
              <a:t>. Elle permet d’exécuter une séquence d’actions plusieurs fois sans avoir à répéter le code. </a:t>
            </a:r>
          </a:p>
          <a:p>
            <a:r>
              <a:rPr lang="fr-FR" dirty="0"/>
              <a:t>Cette boucle est idéale lorsqu'on ne sait pas exactement combien de fois on doit répéter une séquence d'instructions.</a:t>
            </a:r>
            <a:endParaRPr lang="fr-CA" dirty="0"/>
          </a:p>
        </p:txBody>
      </p:sp>
      <p:sp>
        <p:nvSpPr>
          <p:cNvPr id="4" name="ZoneTexte 3">
            <a:extLst>
              <a:ext uri="{FF2B5EF4-FFF2-40B4-BE49-F238E27FC236}">
                <a16:creationId xmlns:a16="http://schemas.microsoft.com/office/drawing/2014/main" id="{3FA34980-D47E-7996-6F2C-E9E9BD716C73}"/>
              </a:ext>
            </a:extLst>
          </p:cNvPr>
          <p:cNvSpPr txBox="1"/>
          <p:nvPr/>
        </p:nvSpPr>
        <p:spPr>
          <a:xfrm>
            <a:off x="1127760" y="3279090"/>
            <a:ext cx="9997440" cy="1340578"/>
          </a:xfrm>
          <a:prstGeom prst="rect">
            <a:avLst/>
          </a:prstGeom>
          <a:noFill/>
          <a:ln w="28575">
            <a:solidFill>
              <a:schemeClr val="accent1"/>
            </a:solidFill>
          </a:ln>
        </p:spPr>
        <p:txBody>
          <a:bodyPr wrap="square" anchor="ctr">
            <a:noAutofit/>
          </a:bodyPr>
          <a:lstStyle/>
          <a:p>
            <a:pPr>
              <a:buNone/>
            </a:pPr>
            <a:r>
              <a:rPr lang="en-CA" dirty="0" err="1">
                <a:solidFill>
                  <a:srgbClr val="000000"/>
                </a:solidFill>
                <a:latin typeface="Cascadia Code" panose="020B0609020000020004" pitchFamily="49" charset="0"/>
                <a:cs typeface="Cascadia Code" panose="020B0609020000020004" pitchFamily="49" charset="0"/>
              </a:rPr>
              <a:t>i</a:t>
            </a:r>
            <a:r>
              <a:rPr lang="en-CA" dirty="0">
                <a:solidFill>
                  <a:srgbClr val="000000"/>
                </a:solidFill>
                <a:latin typeface="Cascadia Code" panose="020B0609020000020004" pitchFamily="49" charset="0"/>
                <a:cs typeface="Cascadia Code" panose="020B0609020000020004" pitchFamily="49" charset="0"/>
              </a:rPr>
              <a:t> : int = </a:t>
            </a:r>
            <a:r>
              <a:rPr lang="en-CA" dirty="0">
                <a:solidFill>
                  <a:srgbClr val="116644"/>
                </a:solidFill>
                <a:latin typeface="Cascadia Code" panose="020B0609020000020004" pitchFamily="49" charset="0"/>
                <a:cs typeface="Cascadia Code" panose="020B0609020000020004" pitchFamily="49" charset="0"/>
              </a:rPr>
              <a:t>0 </a:t>
            </a:r>
            <a:r>
              <a:rPr lang="en-CA" dirty="0">
                <a:solidFill>
                  <a:srgbClr val="00B050"/>
                </a:solidFill>
                <a:latin typeface="Cascadia Code" panose="020B0609020000020004" pitchFamily="49" charset="0"/>
                <a:cs typeface="Cascadia Code" panose="020B0609020000020004" pitchFamily="49" charset="0"/>
              </a:rPr>
              <a:t># Initialisation du </a:t>
            </a:r>
            <a:r>
              <a:rPr lang="en-CA" dirty="0" err="1">
                <a:solidFill>
                  <a:srgbClr val="00B050"/>
                </a:solidFill>
                <a:latin typeface="Cascadia Code" panose="020B0609020000020004" pitchFamily="49" charset="0"/>
                <a:cs typeface="Cascadia Code" panose="020B0609020000020004" pitchFamily="49" charset="0"/>
              </a:rPr>
              <a:t>compteur</a:t>
            </a:r>
            <a:endParaRPr lang="en-CA" dirty="0">
              <a:solidFill>
                <a:srgbClr val="00B050"/>
              </a:solidFill>
              <a:latin typeface="Cascadia Code" panose="020B0609020000020004" pitchFamily="49" charset="0"/>
              <a:cs typeface="Cascadia Code" panose="020B0609020000020004" pitchFamily="49" charset="0"/>
            </a:endParaRPr>
          </a:p>
          <a:p>
            <a:pPr>
              <a:buNone/>
            </a:pPr>
            <a:r>
              <a:rPr lang="en-CA" dirty="0">
                <a:solidFill>
                  <a:srgbClr val="9723B4"/>
                </a:solidFill>
                <a:latin typeface="Cascadia Code" panose="020B0609020000020004" pitchFamily="49" charset="0"/>
                <a:cs typeface="Cascadia Code" panose="020B0609020000020004" pitchFamily="49" charset="0"/>
              </a:rPr>
              <a:t>while</a:t>
            </a:r>
            <a:r>
              <a:rPr lang="en-CA" dirty="0">
                <a:solidFill>
                  <a:srgbClr val="000000"/>
                </a:solidFill>
                <a:latin typeface="Cascadia Code" panose="020B0609020000020004" pitchFamily="49" charset="0"/>
                <a:cs typeface="Cascadia Code" panose="020B0609020000020004" pitchFamily="49" charset="0"/>
              </a:rPr>
              <a:t> </a:t>
            </a:r>
            <a:r>
              <a:rPr lang="en-CA" dirty="0" err="1">
                <a:solidFill>
                  <a:srgbClr val="000000"/>
                </a:solidFill>
                <a:latin typeface="Cascadia Code" panose="020B0609020000020004" pitchFamily="49" charset="0"/>
                <a:cs typeface="Cascadia Code" panose="020B0609020000020004" pitchFamily="49" charset="0"/>
              </a:rPr>
              <a:t>i</a:t>
            </a:r>
            <a:r>
              <a:rPr lang="en-CA" dirty="0">
                <a:solidFill>
                  <a:srgbClr val="000000"/>
                </a:solidFill>
                <a:latin typeface="Cascadia Code" panose="020B0609020000020004" pitchFamily="49" charset="0"/>
                <a:cs typeface="Cascadia Code" panose="020B0609020000020004" pitchFamily="49" charset="0"/>
              </a:rPr>
              <a:t> &lt; </a:t>
            </a:r>
            <a:r>
              <a:rPr lang="en-CA" dirty="0">
                <a:solidFill>
                  <a:srgbClr val="116644"/>
                </a:solidFill>
                <a:latin typeface="Cascadia Code" panose="020B0609020000020004" pitchFamily="49" charset="0"/>
                <a:cs typeface="Cascadia Code" panose="020B0609020000020004" pitchFamily="49" charset="0"/>
              </a:rPr>
              <a:t>5</a:t>
            </a:r>
            <a:r>
              <a:rPr lang="en-CA" dirty="0">
                <a:solidFill>
                  <a:srgbClr val="000000"/>
                </a:solidFill>
                <a:latin typeface="Cascadia Code" panose="020B0609020000020004" pitchFamily="49" charset="0"/>
                <a:cs typeface="Cascadia Code" panose="020B0609020000020004" pitchFamily="49" charset="0"/>
              </a:rPr>
              <a:t>: </a:t>
            </a:r>
            <a:r>
              <a:rPr lang="en-CA" dirty="0">
                <a:solidFill>
                  <a:srgbClr val="00B050"/>
                </a:solidFill>
                <a:latin typeface="Cascadia Code" panose="020B0609020000020004" pitchFamily="49" charset="0"/>
                <a:cs typeface="Cascadia Code" panose="020B0609020000020004" pitchFamily="49" charset="0"/>
              </a:rPr>
              <a:t># Condition </a:t>
            </a:r>
            <a:r>
              <a:rPr lang="en-CA" dirty="0" err="1">
                <a:solidFill>
                  <a:srgbClr val="00B050"/>
                </a:solidFill>
                <a:latin typeface="Cascadia Code" panose="020B0609020000020004" pitchFamily="49" charset="0"/>
                <a:cs typeface="Cascadia Code" panose="020B0609020000020004" pitchFamily="49" charset="0"/>
              </a:rPr>
              <a:t>d’arrêt</a:t>
            </a:r>
            <a:endParaRPr lang="en-CA" dirty="0">
              <a:solidFill>
                <a:srgbClr val="00B050"/>
              </a:solidFill>
              <a:latin typeface="Cascadia Code" panose="020B0609020000020004" pitchFamily="49" charset="0"/>
              <a:cs typeface="Cascadia Code" panose="020B0609020000020004" pitchFamily="49" charset="0"/>
            </a:endParaRPr>
          </a:p>
          <a:p>
            <a:pPr>
              <a:buNone/>
            </a:pPr>
            <a:r>
              <a:rPr lang="en-CA" dirty="0">
                <a:solidFill>
                  <a:srgbClr val="000000"/>
                </a:solidFill>
                <a:latin typeface="Cascadia Code" panose="020B0609020000020004" pitchFamily="49" charset="0"/>
                <a:cs typeface="Cascadia Code" panose="020B0609020000020004" pitchFamily="49" charset="0"/>
              </a:rPr>
              <a:t>  </a:t>
            </a:r>
            <a:r>
              <a:rPr lang="en-CA" dirty="0">
                <a:solidFill>
                  <a:srgbClr val="6A5221"/>
                </a:solidFill>
                <a:latin typeface="Cascadia Code" panose="020B0609020000020004" pitchFamily="49" charset="0"/>
                <a:cs typeface="Cascadia Code" panose="020B0609020000020004" pitchFamily="49" charset="0"/>
              </a:rPr>
              <a:t>print</a:t>
            </a:r>
            <a:r>
              <a:rPr lang="en-CA" dirty="0">
                <a:solidFill>
                  <a:srgbClr val="000000"/>
                </a:solidFill>
                <a:latin typeface="Cascadia Code" panose="020B0609020000020004" pitchFamily="49" charset="0"/>
                <a:cs typeface="Cascadia Code" panose="020B0609020000020004" pitchFamily="49" charset="0"/>
              </a:rPr>
              <a:t>(</a:t>
            </a:r>
            <a:r>
              <a:rPr lang="en-CA" dirty="0" err="1">
                <a:solidFill>
                  <a:srgbClr val="000000"/>
                </a:solidFill>
                <a:latin typeface="Cascadia Code" panose="020B0609020000020004" pitchFamily="49" charset="0"/>
                <a:cs typeface="Cascadia Code" panose="020B0609020000020004" pitchFamily="49" charset="0"/>
              </a:rPr>
              <a:t>i</a:t>
            </a:r>
            <a:r>
              <a:rPr lang="en-CA" dirty="0">
                <a:solidFill>
                  <a:srgbClr val="000000"/>
                </a:solidFill>
                <a:latin typeface="Cascadia Code" panose="020B0609020000020004" pitchFamily="49" charset="0"/>
                <a:cs typeface="Cascadia Code" panose="020B0609020000020004" pitchFamily="49" charset="0"/>
              </a:rPr>
              <a:t>)</a:t>
            </a:r>
          </a:p>
          <a:p>
            <a:pPr>
              <a:buNone/>
            </a:pPr>
            <a:r>
              <a:rPr lang="en-CA" dirty="0">
                <a:solidFill>
                  <a:srgbClr val="000000"/>
                </a:solidFill>
                <a:latin typeface="Cascadia Code" panose="020B0609020000020004" pitchFamily="49" charset="0"/>
                <a:cs typeface="Cascadia Code" panose="020B0609020000020004" pitchFamily="49" charset="0"/>
              </a:rPr>
              <a:t>  </a:t>
            </a:r>
            <a:r>
              <a:rPr lang="en-CA" dirty="0" err="1">
                <a:solidFill>
                  <a:srgbClr val="000000"/>
                </a:solidFill>
                <a:latin typeface="Cascadia Code" panose="020B0609020000020004" pitchFamily="49" charset="0"/>
                <a:cs typeface="Cascadia Code" panose="020B0609020000020004" pitchFamily="49" charset="0"/>
              </a:rPr>
              <a:t>i</a:t>
            </a:r>
            <a:r>
              <a:rPr lang="en-CA" dirty="0">
                <a:solidFill>
                  <a:srgbClr val="000000"/>
                </a:solidFill>
                <a:latin typeface="Cascadia Code" panose="020B0609020000020004" pitchFamily="49" charset="0"/>
                <a:cs typeface="Cascadia Code" panose="020B0609020000020004" pitchFamily="49" charset="0"/>
              </a:rPr>
              <a:t> += </a:t>
            </a:r>
            <a:r>
              <a:rPr lang="en-CA" dirty="0">
                <a:solidFill>
                  <a:srgbClr val="116644"/>
                </a:solidFill>
                <a:latin typeface="Cascadia Code" panose="020B0609020000020004" pitchFamily="49" charset="0"/>
                <a:cs typeface="Cascadia Code" panose="020B0609020000020004" pitchFamily="49" charset="0"/>
              </a:rPr>
              <a:t>1</a:t>
            </a:r>
            <a:r>
              <a:rPr lang="en-CA" dirty="0">
                <a:solidFill>
                  <a:srgbClr val="000000"/>
                </a:solidFill>
                <a:latin typeface="Cascadia Code" panose="020B0609020000020004" pitchFamily="49" charset="0"/>
                <a:cs typeface="Cascadia Code" panose="020B0609020000020004" pitchFamily="49" charset="0"/>
              </a:rPr>
              <a:t> </a:t>
            </a:r>
            <a:r>
              <a:rPr lang="en-CA" dirty="0">
                <a:solidFill>
                  <a:srgbClr val="00B050"/>
                </a:solidFill>
                <a:latin typeface="Cascadia Code" panose="020B0609020000020004" pitchFamily="49" charset="0"/>
                <a:cs typeface="Cascadia Code" panose="020B0609020000020004" pitchFamily="49" charset="0"/>
              </a:rPr>
              <a:t># </a:t>
            </a:r>
            <a:r>
              <a:rPr lang="en-CA" dirty="0" err="1">
                <a:solidFill>
                  <a:srgbClr val="00B050"/>
                </a:solidFill>
                <a:latin typeface="Cascadia Code" panose="020B0609020000020004" pitchFamily="49" charset="0"/>
                <a:cs typeface="Cascadia Code" panose="020B0609020000020004" pitchFamily="49" charset="0"/>
              </a:rPr>
              <a:t>incrémentation</a:t>
            </a:r>
            <a:endParaRPr lang="en-CA" dirty="0">
              <a:solidFill>
                <a:srgbClr val="00B050"/>
              </a:solidFill>
              <a:latin typeface="Cascadia Code" panose="020B0609020000020004" pitchFamily="49" charset="0"/>
              <a:cs typeface="Cascadia Code" panose="020B0609020000020004" pitchFamily="49" charset="0"/>
            </a:endParaRPr>
          </a:p>
        </p:txBody>
      </p:sp>
      <p:sp>
        <p:nvSpPr>
          <p:cNvPr id="8" name="ZoneTexte 7">
            <a:extLst>
              <a:ext uri="{FF2B5EF4-FFF2-40B4-BE49-F238E27FC236}">
                <a16:creationId xmlns:a16="http://schemas.microsoft.com/office/drawing/2014/main" id="{9CE9C70E-A191-2899-86ED-1142AFE9C015}"/>
              </a:ext>
            </a:extLst>
          </p:cNvPr>
          <p:cNvSpPr txBox="1"/>
          <p:nvPr/>
        </p:nvSpPr>
        <p:spPr>
          <a:xfrm>
            <a:off x="1127760" y="4728042"/>
            <a:ext cx="9997440" cy="1518849"/>
          </a:xfrm>
          <a:prstGeom prst="rect">
            <a:avLst/>
          </a:prstGeom>
          <a:noFill/>
          <a:ln w="28575">
            <a:solidFill>
              <a:schemeClr val="tx2"/>
            </a:solidFill>
          </a:ln>
        </p:spPr>
        <p:txBody>
          <a:bodyPr wrap="square" anchor="ctr">
            <a:noAutofit/>
          </a:bodyPr>
          <a:lstStyle/>
          <a:p>
            <a:pPr>
              <a:buNone/>
            </a:pPr>
            <a:r>
              <a:rPr lang="en-CA" b="0" dirty="0">
                <a:solidFill>
                  <a:srgbClr val="000000"/>
                </a:solidFill>
                <a:effectLst/>
                <a:latin typeface="Cascadia Code" panose="020B0609020000020004" pitchFamily="49" charset="0"/>
                <a:cs typeface="Cascadia Code" panose="020B0609020000020004" pitchFamily="49" charset="0"/>
              </a:rPr>
              <a:t>0</a:t>
            </a:r>
          </a:p>
          <a:p>
            <a:pPr>
              <a:buNone/>
            </a:pPr>
            <a:r>
              <a:rPr lang="en-CA" dirty="0">
                <a:solidFill>
                  <a:srgbClr val="000000"/>
                </a:solidFill>
                <a:latin typeface="Cascadia Code" panose="020B0609020000020004" pitchFamily="49" charset="0"/>
                <a:cs typeface="Cascadia Code" panose="020B0609020000020004" pitchFamily="49" charset="0"/>
              </a:rPr>
              <a:t>1</a:t>
            </a:r>
          </a:p>
          <a:p>
            <a:pPr>
              <a:buNone/>
            </a:pPr>
            <a:r>
              <a:rPr lang="en-CA" b="0" dirty="0">
                <a:solidFill>
                  <a:srgbClr val="000000"/>
                </a:solidFill>
                <a:effectLst/>
                <a:latin typeface="Cascadia Code" panose="020B0609020000020004" pitchFamily="49" charset="0"/>
                <a:cs typeface="Cascadia Code" panose="020B0609020000020004" pitchFamily="49" charset="0"/>
              </a:rPr>
              <a:t>2</a:t>
            </a:r>
          </a:p>
          <a:p>
            <a:pPr>
              <a:buNone/>
            </a:pPr>
            <a:r>
              <a:rPr lang="en-CA" dirty="0">
                <a:solidFill>
                  <a:srgbClr val="000000"/>
                </a:solidFill>
                <a:latin typeface="Cascadia Code" panose="020B0609020000020004" pitchFamily="49" charset="0"/>
                <a:cs typeface="Cascadia Code" panose="020B0609020000020004" pitchFamily="49" charset="0"/>
              </a:rPr>
              <a:t>3</a:t>
            </a:r>
          </a:p>
          <a:p>
            <a:pPr>
              <a:buNone/>
            </a:pPr>
            <a:r>
              <a:rPr lang="en-CA" b="0" dirty="0">
                <a:solidFill>
                  <a:srgbClr val="000000"/>
                </a:solidFill>
                <a:effectLst/>
                <a:latin typeface="Cascadia Code" panose="020B0609020000020004" pitchFamily="49" charset="0"/>
                <a:cs typeface="Cascadia Code" panose="020B0609020000020004" pitchFamily="49" charset="0"/>
              </a:rPr>
              <a:t>4</a:t>
            </a:r>
          </a:p>
        </p:txBody>
      </p:sp>
    </p:spTree>
    <p:extLst>
      <p:ext uri="{BB962C8B-B14F-4D97-AF65-F5344CB8AC3E}">
        <p14:creationId xmlns:p14="http://schemas.microsoft.com/office/powerpoint/2010/main" val="23681216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81BAE93-7201-8C7B-0C5F-E03504C5E83E}"/>
              </a:ext>
            </a:extLst>
          </p:cNvPr>
          <p:cNvSpPr>
            <a:spLocks noGrp="1"/>
          </p:cNvSpPr>
          <p:nvPr>
            <p:ph type="title"/>
          </p:nvPr>
        </p:nvSpPr>
        <p:spPr/>
        <p:txBody>
          <a:bodyPr/>
          <a:lstStyle/>
          <a:p>
            <a:r>
              <a:rPr lang="fr-CA" dirty="0"/>
              <a:t>Exemple – La sommation</a:t>
            </a:r>
          </a:p>
        </p:txBody>
      </p:sp>
      <p:sp>
        <p:nvSpPr>
          <p:cNvPr id="8" name="ZoneTexte 7">
            <a:extLst>
              <a:ext uri="{FF2B5EF4-FFF2-40B4-BE49-F238E27FC236}">
                <a16:creationId xmlns:a16="http://schemas.microsoft.com/office/drawing/2014/main" id="{E36B1842-1018-0977-3360-9A1EB288C858}"/>
              </a:ext>
            </a:extLst>
          </p:cNvPr>
          <p:cNvSpPr txBox="1"/>
          <p:nvPr/>
        </p:nvSpPr>
        <p:spPr>
          <a:xfrm>
            <a:off x="1188720" y="1857695"/>
            <a:ext cx="9997440" cy="2913481"/>
          </a:xfrm>
          <a:prstGeom prst="rect">
            <a:avLst/>
          </a:prstGeom>
          <a:noFill/>
          <a:ln w="28575">
            <a:solidFill>
              <a:schemeClr val="accent1"/>
            </a:solidFill>
          </a:ln>
        </p:spPr>
        <p:txBody>
          <a:bodyPr wrap="square" anchor="ctr">
            <a:noAutofit/>
          </a:bodyPr>
          <a:lstStyle/>
          <a:p>
            <a:pPr>
              <a:buNone/>
            </a:pPr>
            <a:r>
              <a:rPr lang="en-CA" dirty="0">
                <a:solidFill>
                  <a:srgbClr val="000000"/>
                </a:solidFill>
                <a:latin typeface="Cascadia Code" panose="020B0609020000020004" pitchFamily="49" charset="0"/>
                <a:cs typeface="Cascadia Code" panose="020B0609020000020004" pitchFamily="49" charset="0"/>
              </a:rPr>
              <a:t>n : int = </a:t>
            </a:r>
            <a:r>
              <a:rPr lang="en-CA" dirty="0">
                <a:solidFill>
                  <a:srgbClr val="257693"/>
                </a:solidFill>
                <a:latin typeface="Cascadia Code" panose="020B0609020000020004" pitchFamily="49" charset="0"/>
                <a:cs typeface="Cascadia Code" panose="020B0609020000020004" pitchFamily="49" charset="0"/>
              </a:rPr>
              <a:t>int</a:t>
            </a:r>
            <a:r>
              <a:rPr lang="en-CA" dirty="0">
                <a:solidFill>
                  <a:srgbClr val="000000"/>
                </a:solidFill>
                <a:latin typeface="Cascadia Code" panose="020B0609020000020004" pitchFamily="49" charset="0"/>
                <a:cs typeface="Cascadia Code" panose="020B0609020000020004" pitchFamily="49" charset="0"/>
              </a:rPr>
              <a:t>(</a:t>
            </a:r>
            <a:r>
              <a:rPr lang="en-CA" dirty="0">
                <a:solidFill>
                  <a:srgbClr val="6A5221"/>
                </a:solidFill>
                <a:latin typeface="Cascadia Code" panose="020B0609020000020004" pitchFamily="49" charset="0"/>
                <a:cs typeface="Cascadia Code" panose="020B0609020000020004" pitchFamily="49" charset="0"/>
              </a:rPr>
              <a:t>input</a:t>
            </a:r>
            <a:r>
              <a:rPr lang="en-CA" dirty="0">
                <a:solidFill>
                  <a:srgbClr val="000000"/>
                </a:solidFill>
                <a:latin typeface="Cascadia Code" panose="020B0609020000020004" pitchFamily="49" charset="0"/>
                <a:cs typeface="Cascadia Code" panose="020B0609020000020004" pitchFamily="49" charset="0"/>
              </a:rPr>
              <a:t>(</a:t>
            </a:r>
            <a:r>
              <a:rPr lang="en-CA" dirty="0">
                <a:solidFill>
                  <a:srgbClr val="A31515"/>
                </a:solidFill>
                <a:latin typeface="Cascadia Code" panose="020B0609020000020004" pitchFamily="49" charset="0"/>
                <a:cs typeface="Cascadia Code" panose="020B0609020000020004" pitchFamily="49" charset="0"/>
              </a:rPr>
              <a:t>"</a:t>
            </a:r>
            <a:r>
              <a:rPr lang="en-CA" dirty="0" err="1">
                <a:solidFill>
                  <a:srgbClr val="A31515"/>
                </a:solidFill>
                <a:latin typeface="Cascadia Code" panose="020B0609020000020004" pitchFamily="49" charset="0"/>
                <a:cs typeface="Cascadia Code" panose="020B0609020000020004" pitchFamily="49" charset="0"/>
              </a:rPr>
              <a:t>Veuillez</a:t>
            </a:r>
            <a:r>
              <a:rPr lang="en-CA" dirty="0">
                <a:solidFill>
                  <a:srgbClr val="A31515"/>
                </a:solidFill>
                <a:latin typeface="Cascadia Code" panose="020B0609020000020004" pitchFamily="49" charset="0"/>
                <a:cs typeface="Cascadia Code" panose="020B0609020000020004" pitchFamily="49" charset="0"/>
              </a:rPr>
              <a:t> </a:t>
            </a:r>
            <a:r>
              <a:rPr lang="en-CA" dirty="0" err="1">
                <a:solidFill>
                  <a:srgbClr val="A31515"/>
                </a:solidFill>
                <a:latin typeface="Cascadia Code" panose="020B0609020000020004" pitchFamily="49" charset="0"/>
                <a:cs typeface="Cascadia Code" panose="020B0609020000020004" pitchFamily="49" charset="0"/>
              </a:rPr>
              <a:t>entrer</a:t>
            </a:r>
            <a:r>
              <a:rPr lang="en-CA" dirty="0">
                <a:solidFill>
                  <a:srgbClr val="A31515"/>
                </a:solidFill>
                <a:latin typeface="Cascadia Code" panose="020B0609020000020004" pitchFamily="49" charset="0"/>
                <a:cs typeface="Cascadia Code" panose="020B0609020000020004" pitchFamily="49" charset="0"/>
              </a:rPr>
              <a:t> le </a:t>
            </a:r>
            <a:r>
              <a:rPr lang="en-CA" dirty="0" err="1">
                <a:solidFill>
                  <a:srgbClr val="A31515"/>
                </a:solidFill>
                <a:latin typeface="Cascadia Code" panose="020B0609020000020004" pitchFamily="49" charset="0"/>
                <a:cs typeface="Cascadia Code" panose="020B0609020000020004" pitchFamily="49" charset="0"/>
              </a:rPr>
              <a:t>nombre</a:t>
            </a:r>
            <a:r>
              <a:rPr lang="en-CA" dirty="0">
                <a:solidFill>
                  <a:srgbClr val="A31515"/>
                </a:solidFill>
                <a:latin typeface="Cascadia Code" panose="020B0609020000020004" pitchFamily="49" charset="0"/>
                <a:cs typeface="Cascadia Code" panose="020B0609020000020004" pitchFamily="49" charset="0"/>
              </a:rPr>
              <a:t> maximum à </a:t>
            </a:r>
            <a:r>
              <a:rPr lang="en-CA" dirty="0" err="1">
                <a:solidFill>
                  <a:srgbClr val="A31515"/>
                </a:solidFill>
                <a:latin typeface="Cascadia Code" panose="020B0609020000020004" pitchFamily="49" charset="0"/>
                <a:cs typeface="Cascadia Code" panose="020B0609020000020004" pitchFamily="49" charset="0"/>
              </a:rPr>
              <a:t>additionner</a:t>
            </a:r>
            <a:r>
              <a:rPr lang="en-CA" dirty="0">
                <a:solidFill>
                  <a:srgbClr val="A31515"/>
                </a:solidFill>
                <a:latin typeface="Cascadia Code" panose="020B0609020000020004" pitchFamily="49" charset="0"/>
                <a:cs typeface="Cascadia Code" panose="020B0609020000020004" pitchFamily="49" charset="0"/>
              </a:rPr>
              <a:t>: "</a:t>
            </a:r>
            <a:r>
              <a:rPr lang="en-CA" dirty="0">
                <a:solidFill>
                  <a:srgbClr val="000000"/>
                </a:solidFill>
                <a:latin typeface="Cascadia Code" panose="020B0609020000020004" pitchFamily="49" charset="0"/>
                <a:cs typeface="Cascadia Code" panose="020B0609020000020004" pitchFamily="49" charset="0"/>
              </a:rPr>
              <a:t>))</a:t>
            </a:r>
          </a:p>
          <a:p>
            <a:pPr>
              <a:buNone/>
            </a:pPr>
            <a:endParaRPr lang="en-CA" dirty="0">
              <a:solidFill>
                <a:srgbClr val="000000"/>
              </a:solidFill>
              <a:latin typeface="Cascadia Code" panose="020B0609020000020004" pitchFamily="49" charset="0"/>
              <a:cs typeface="Cascadia Code" panose="020B0609020000020004" pitchFamily="49" charset="0"/>
            </a:endParaRPr>
          </a:p>
          <a:p>
            <a:pPr>
              <a:buNone/>
            </a:pPr>
            <a:r>
              <a:rPr lang="en-CA" dirty="0" err="1">
                <a:solidFill>
                  <a:srgbClr val="000000"/>
                </a:solidFill>
                <a:latin typeface="Cascadia Code" panose="020B0609020000020004" pitchFamily="49" charset="0"/>
                <a:cs typeface="Cascadia Code" panose="020B0609020000020004" pitchFamily="49" charset="0"/>
              </a:rPr>
              <a:t>i</a:t>
            </a:r>
            <a:r>
              <a:rPr lang="en-CA" dirty="0">
                <a:solidFill>
                  <a:srgbClr val="000000"/>
                </a:solidFill>
                <a:latin typeface="Cascadia Code" panose="020B0609020000020004" pitchFamily="49" charset="0"/>
                <a:cs typeface="Cascadia Code" panose="020B0609020000020004" pitchFamily="49" charset="0"/>
              </a:rPr>
              <a:t> : int = </a:t>
            </a:r>
            <a:r>
              <a:rPr lang="en-CA" dirty="0">
                <a:solidFill>
                  <a:srgbClr val="116644"/>
                </a:solidFill>
                <a:latin typeface="Cascadia Code" panose="020B0609020000020004" pitchFamily="49" charset="0"/>
                <a:cs typeface="Cascadia Code" panose="020B0609020000020004" pitchFamily="49" charset="0"/>
              </a:rPr>
              <a:t>1</a:t>
            </a:r>
            <a:endParaRPr lang="en-CA" dirty="0">
              <a:solidFill>
                <a:srgbClr val="000000"/>
              </a:solidFill>
              <a:latin typeface="Cascadia Code" panose="020B0609020000020004" pitchFamily="49" charset="0"/>
              <a:cs typeface="Cascadia Code" panose="020B0609020000020004" pitchFamily="49" charset="0"/>
            </a:endParaRPr>
          </a:p>
          <a:p>
            <a:pPr>
              <a:buNone/>
            </a:pPr>
            <a:r>
              <a:rPr lang="en-CA" dirty="0" err="1">
                <a:solidFill>
                  <a:srgbClr val="000000"/>
                </a:solidFill>
                <a:latin typeface="Cascadia Code" panose="020B0609020000020004" pitchFamily="49" charset="0"/>
                <a:cs typeface="Cascadia Code" panose="020B0609020000020004" pitchFamily="49" charset="0"/>
              </a:rPr>
              <a:t>somme</a:t>
            </a:r>
            <a:r>
              <a:rPr lang="en-CA" dirty="0">
                <a:solidFill>
                  <a:srgbClr val="000000"/>
                </a:solidFill>
                <a:latin typeface="Cascadia Code" panose="020B0609020000020004" pitchFamily="49" charset="0"/>
                <a:cs typeface="Cascadia Code" panose="020B0609020000020004" pitchFamily="49" charset="0"/>
              </a:rPr>
              <a:t> : int = </a:t>
            </a:r>
            <a:r>
              <a:rPr lang="en-CA" dirty="0">
                <a:solidFill>
                  <a:srgbClr val="116644"/>
                </a:solidFill>
                <a:latin typeface="Cascadia Code" panose="020B0609020000020004" pitchFamily="49" charset="0"/>
                <a:cs typeface="Cascadia Code" panose="020B0609020000020004" pitchFamily="49" charset="0"/>
              </a:rPr>
              <a:t>0</a:t>
            </a:r>
            <a:endParaRPr lang="en-CA" dirty="0">
              <a:solidFill>
                <a:srgbClr val="000000"/>
              </a:solidFill>
              <a:latin typeface="Cascadia Code" panose="020B0609020000020004" pitchFamily="49" charset="0"/>
              <a:cs typeface="Cascadia Code" panose="020B0609020000020004" pitchFamily="49" charset="0"/>
            </a:endParaRPr>
          </a:p>
          <a:p>
            <a:pPr>
              <a:buNone/>
            </a:pPr>
            <a:endParaRPr lang="en-CA" dirty="0">
              <a:solidFill>
                <a:srgbClr val="000000"/>
              </a:solidFill>
              <a:latin typeface="Cascadia Code" panose="020B0609020000020004" pitchFamily="49" charset="0"/>
              <a:cs typeface="Cascadia Code" panose="020B0609020000020004" pitchFamily="49" charset="0"/>
            </a:endParaRPr>
          </a:p>
          <a:p>
            <a:pPr>
              <a:buNone/>
            </a:pPr>
            <a:r>
              <a:rPr lang="en-CA" dirty="0">
                <a:solidFill>
                  <a:srgbClr val="9723B4"/>
                </a:solidFill>
                <a:latin typeface="Cascadia Code" panose="020B0609020000020004" pitchFamily="49" charset="0"/>
                <a:cs typeface="Cascadia Code" panose="020B0609020000020004" pitchFamily="49" charset="0"/>
              </a:rPr>
              <a:t>while</a:t>
            </a:r>
            <a:r>
              <a:rPr lang="en-CA" dirty="0">
                <a:solidFill>
                  <a:srgbClr val="000000"/>
                </a:solidFill>
                <a:latin typeface="Cascadia Code" panose="020B0609020000020004" pitchFamily="49" charset="0"/>
                <a:cs typeface="Cascadia Code" panose="020B0609020000020004" pitchFamily="49" charset="0"/>
              </a:rPr>
              <a:t> </a:t>
            </a:r>
            <a:r>
              <a:rPr lang="en-CA" dirty="0" err="1">
                <a:solidFill>
                  <a:srgbClr val="000000"/>
                </a:solidFill>
                <a:latin typeface="Cascadia Code" panose="020B0609020000020004" pitchFamily="49" charset="0"/>
                <a:cs typeface="Cascadia Code" panose="020B0609020000020004" pitchFamily="49" charset="0"/>
              </a:rPr>
              <a:t>i</a:t>
            </a:r>
            <a:r>
              <a:rPr lang="en-CA" dirty="0">
                <a:solidFill>
                  <a:srgbClr val="000000"/>
                </a:solidFill>
                <a:latin typeface="Cascadia Code" panose="020B0609020000020004" pitchFamily="49" charset="0"/>
                <a:cs typeface="Cascadia Code" panose="020B0609020000020004" pitchFamily="49" charset="0"/>
              </a:rPr>
              <a:t> </a:t>
            </a:r>
            <a:r>
              <a:rPr lang="en-CA" dirty="0">
                <a:solidFill>
                  <a:srgbClr val="000000"/>
                </a:solidFill>
                <a:latin typeface="Consolas" panose="020B0609020204030204" pitchFamily="49" charset="0"/>
                <a:cs typeface="Cascadia Code" panose="020B0609020000020004" pitchFamily="49" charset="0"/>
              </a:rPr>
              <a:t>&lt;= </a:t>
            </a:r>
            <a:r>
              <a:rPr lang="en-CA" dirty="0">
                <a:solidFill>
                  <a:srgbClr val="000000"/>
                </a:solidFill>
                <a:latin typeface="Cascadia Code" panose="020B0609020000020004" pitchFamily="49" charset="0"/>
                <a:cs typeface="Cascadia Code" panose="020B0609020000020004" pitchFamily="49" charset="0"/>
              </a:rPr>
              <a:t>n:</a:t>
            </a:r>
          </a:p>
          <a:p>
            <a:pPr>
              <a:buNone/>
            </a:pPr>
            <a:r>
              <a:rPr lang="en-CA" dirty="0">
                <a:solidFill>
                  <a:srgbClr val="000000"/>
                </a:solidFill>
                <a:latin typeface="Cascadia Code" panose="020B0609020000020004" pitchFamily="49" charset="0"/>
                <a:cs typeface="Cascadia Code" panose="020B0609020000020004" pitchFamily="49" charset="0"/>
              </a:rPr>
              <a:t>    </a:t>
            </a:r>
            <a:r>
              <a:rPr lang="en-CA" dirty="0" err="1">
                <a:solidFill>
                  <a:srgbClr val="000000"/>
                </a:solidFill>
                <a:latin typeface="Cascadia Code" panose="020B0609020000020004" pitchFamily="49" charset="0"/>
                <a:cs typeface="Cascadia Code" panose="020B0609020000020004" pitchFamily="49" charset="0"/>
              </a:rPr>
              <a:t>somme</a:t>
            </a:r>
            <a:r>
              <a:rPr lang="en-CA" dirty="0">
                <a:solidFill>
                  <a:srgbClr val="000000"/>
                </a:solidFill>
                <a:latin typeface="Cascadia Code" panose="020B0609020000020004" pitchFamily="49" charset="0"/>
                <a:cs typeface="Cascadia Code" panose="020B0609020000020004" pitchFamily="49" charset="0"/>
              </a:rPr>
              <a:t> = </a:t>
            </a:r>
            <a:r>
              <a:rPr lang="en-CA" dirty="0" err="1">
                <a:solidFill>
                  <a:srgbClr val="000000"/>
                </a:solidFill>
                <a:latin typeface="Cascadia Code" panose="020B0609020000020004" pitchFamily="49" charset="0"/>
                <a:cs typeface="Cascadia Code" panose="020B0609020000020004" pitchFamily="49" charset="0"/>
              </a:rPr>
              <a:t>somme</a:t>
            </a:r>
            <a:r>
              <a:rPr lang="en-CA" dirty="0">
                <a:solidFill>
                  <a:srgbClr val="000000"/>
                </a:solidFill>
                <a:latin typeface="Cascadia Code" panose="020B0609020000020004" pitchFamily="49" charset="0"/>
                <a:cs typeface="Cascadia Code" panose="020B0609020000020004" pitchFamily="49" charset="0"/>
              </a:rPr>
              <a:t> + </a:t>
            </a:r>
            <a:r>
              <a:rPr lang="en-CA" dirty="0" err="1">
                <a:solidFill>
                  <a:srgbClr val="000000"/>
                </a:solidFill>
                <a:latin typeface="Cascadia Code" panose="020B0609020000020004" pitchFamily="49" charset="0"/>
                <a:cs typeface="Cascadia Code" panose="020B0609020000020004" pitchFamily="49" charset="0"/>
              </a:rPr>
              <a:t>i</a:t>
            </a:r>
            <a:endParaRPr lang="en-CA" dirty="0">
              <a:solidFill>
                <a:srgbClr val="000000"/>
              </a:solidFill>
              <a:latin typeface="Cascadia Code" panose="020B0609020000020004" pitchFamily="49" charset="0"/>
              <a:cs typeface="Cascadia Code" panose="020B0609020000020004" pitchFamily="49" charset="0"/>
            </a:endParaRPr>
          </a:p>
          <a:p>
            <a:pPr>
              <a:buNone/>
            </a:pPr>
            <a:r>
              <a:rPr lang="en-CA" dirty="0">
                <a:solidFill>
                  <a:srgbClr val="000000"/>
                </a:solidFill>
                <a:latin typeface="Cascadia Code" panose="020B0609020000020004" pitchFamily="49" charset="0"/>
                <a:cs typeface="Cascadia Code" panose="020B0609020000020004" pitchFamily="49" charset="0"/>
              </a:rPr>
              <a:t>    </a:t>
            </a:r>
            <a:r>
              <a:rPr lang="en-CA" dirty="0" err="1">
                <a:solidFill>
                  <a:srgbClr val="000000"/>
                </a:solidFill>
                <a:latin typeface="Cascadia Code" panose="020B0609020000020004" pitchFamily="49" charset="0"/>
                <a:cs typeface="Cascadia Code" panose="020B0609020000020004" pitchFamily="49" charset="0"/>
              </a:rPr>
              <a:t>i</a:t>
            </a:r>
            <a:r>
              <a:rPr lang="en-CA" dirty="0">
                <a:solidFill>
                  <a:srgbClr val="000000"/>
                </a:solidFill>
                <a:latin typeface="Cascadia Code" panose="020B0609020000020004" pitchFamily="49" charset="0"/>
                <a:cs typeface="Cascadia Code" panose="020B0609020000020004" pitchFamily="49" charset="0"/>
              </a:rPr>
              <a:t> = </a:t>
            </a:r>
            <a:r>
              <a:rPr lang="en-CA" dirty="0" err="1">
                <a:solidFill>
                  <a:srgbClr val="000000"/>
                </a:solidFill>
                <a:latin typeface="Cascadia Code" panose="020B0609020000020004" pitchFamily="49" charset="0"/>
                <a:cs typeface="Cascadia Code" panose="020B0609020000020004" pitchFamily="49" charset="0"/>
              </a:rPr>
              <a:t>i</a:t>
            </a:r>
            <a:r>
              <a:rPr lang="en-CA" dirty="0">
                <a:solidFill>
                  <a:srgbClr val="000000"/>
                </a:solidFill>
                <a:latin typeface="Cascadia Code" panose="020B0609020000020004" pitchFamily="49" charset="0"/>
                <a:cs typeface="Cascadia Code" panose="020B0609020000020004" pitchFamily="49" charset="0"/>
              </a:rPr>
              <a:t> + </a:t>
            </a:r>
            <a:r>
              <a:rPr lang="en-CA" dirty="0">
                <a:solidFill>
                  <a:srgbClr val="116644"/>
                </a:solidFill>
                <a:latin typeface="Cascadia Code" panose="020B0609020000020004" pitchFamily="49" charset="0"/>
                <a:cs typeface="Cascadia Code" panose="020B0609020000020004" pitchFamily="49" charset="0"/>
              </a:rPr>
              <a:t>1</a:t>
            </a:r>
            <a:endParaRPr lang="en-CA" dirty="0">
              <a:solidFill>
                <a:srgbClr val="000000"/>
              </a:solidFill>
              <a:latin typeface="Cascadia Code" panose="020B0609020000020004" pitchFamily="49" charset="0"/>
              <a:cs typeface="Cascadia Code" panose="020B0609020000020004" pitchFamily="49" charset="0"/>
            </a:endParaRPr>
          </a:p>
          <a:p>
            <a:pPr>
              <a:buNone/>
            </a:pPr>
            <a:endParaRPr lang="en-CA" dirty="0">
              <a:solidFill>
                <a:srgbClr val="000000"/>
              </a:solidFill>
              <a:latin typeface="Cascadia Code" panose="020B0609020000020004" pitchFamily="49" charset="0"/>
              <a:cs typeface="Cascadia Code" panose="020B0609020000020004" pitchFamily="49" charset="0"/>
            </a:endParaRPr>
          </a:p>
          <a:p>
            <a:pPr>
              <a:buNone/>
            </a:pPr>
            <a:r>
              <a:rPr lang="en-CA" dirty="0">
                <a:solidFill>
                  <a:srgbClr val="6A5221"/>
                </a:solidFill>
                <a:latin typeface="Cascadia Code" panose="020B0609020000020004" pitchFamily="49" charset="0"/>
                <a:cs typeface="Cascadia Code" panose="020B0609020000020004" pitchFamily="49" charset="0"/>
              </a:rPr>
              <a:t>print</a:t>
            </a:r>
            <a:r>
              <a:rPr lang="en-CA" dirty="0">
                <a:solidFill>
                  <a:srgbClr val="000000"/>
                </a:solidFill>
                <a:latin typeface="Cascadia Code" panose="020B0609020000020004" pitchFamily="49" charset="0"/>
                <a:cs typeface="Cascadia Code" panose="020B0609020000020004" pitchFamily="49" charset="0"/>
              </a:rPr>
              <a:t>(</a:t>
            </a:r>
            <a:r>
              <a:rPr lang="en-CA" dirty="0" err="1">
                <a:solidFill>
                  <a:srgbClr val="0000FF"/>
                </a:solidFill>
                <a:latin typeface="Cascadia Code" panose="020B0609020000020004" pitchFamily="49" charset="0"/>
                <a:cs typeface="Cascadia Code" panose="020B0609020000020004" pitchFamily="49" charset="0"/>
              </a:rPr>
              <a:t>f</a:t>
            </a:r>
            <a:r>
              <a:rPr lang="en-CA" dirty="0" err="1">
                <a:solidFill>
                  <a:srgbClr val="A31515"/>
                </a:solidFill>
                <a:latin typeface="Cascadia Code" panose="020B0609020000020004" pitchFamily="49" charset="0"/>
                <a:cs typeface="Cascadia Code" panose="020B0609020000020004" pitchFamily="49" charset="0"/>
              </a:rPr>
              <a:t>"La</a:t>
            </a:r>
            <a:r>
              <a:rPr lang="en-CA" dirty="0">
                <a:solidFill>
                  <a:srgbClr val="A31515"/>
                </a:solidFill>
                <a:latin typeface="Cascadia Code" panose="020B0609020000020004" pitchFamily="49" charset="0"/>
                <a:cs typeface="Cascadia Code" panose="020B0609020000020004" pitchFamily="49" charset="0"/>
              </a:rPr>
              <a:t> </a:t>
            </a:r>
            <a:r>
              <a:rPr lang="en-CA" dirty="0" err="1">
                <a:solidFill>
                  <a:srgbClr val="A31515"/>
                </a:solidFill>
                <a:latin typeface="Cascadia Code" panose="020B0609020000020004" pitchFamily="49" charset="0"/>
                <a:cs typeface="Cascadia Code" panose="020B0609020000020004" pitchFamily="49" charset="0"/>
              </a:rPr>
              <a:t>somme</a:t>
            </a:r>
            <a:r>
              <a:rPr lang="en-CA" dirty="0">
                <a:solidFill>
                  <a:srgbClr val="A31515"/>
                </a:solidFill>
                <a:latin typeface="Cascadia Code" panose="020B0609020000020004" pitchFamily="49" charset="0"/>
                <a:cs typeface="Cascadia Code" panose="020B0609020000020004" pitchFamily="49" charset="0"/>
              </a:rPr>
              <a:t> des </a:t>
            </a:r>
            <a:r>
              <a:rPr lang="en-CA" dirty="0" err="1">
                <a:solidFill>
                  <a:srgbClr val="A31515"/>
                </a:solidFill>
                <a:latin typeface="Cascadia Code" panose="020B0609020000020004" pitchFamily="49" charset="0"/>
                <a:cs typeface="Cascadia Code" panose="020B0609020000020004" pitchFamily="49" charset="0"/>
              </a:rPr>
              <a:t>entiers</a:t>
            </a:r>
            <a:r>
              <a:rPr lang="en-CA" dirty="0">
                <a:solidFill>
                  <a:srgbClr val="A31515"/>
                </a:solidFill>
                <a:latin typeface="Cascadia Code" panose="020B0609020000020004" pitchFamily="49" charset="0"/>
                <a:cs typeface="Cascadia Code" panose="020B0609020000020004" pitchFamily="49" charset="0"/>
              </a:rPr>
              <a:t> de 1 à </a:t>
            </a:r>
            <a:r>
              <a:rPr lang="en-CA" dirty="0">
                <a:solidFill>
                  <a:srgbClr val="000000"/>
                </a:solidFill>
                <a:latin typeface="Cascadia Code" panose="020B0609020000020004" pitchFamily="49" charset="0"/>
                <a:cs typeface="Cascadia Code" panose="020B0609020000020004" pitchFamily="49" charset="0"/>
              </a:rPr>
              <a:t>{n}</a:t>
            </a:r>
            <a:r>
              <a:rPr lang="en-CA" dirty="0">
                <a:solidFill>
                  <a:srgbClr val="A31515"/>
                </a:solidFill>
                <a:latin typeface="Cascadia Code" panose="020B0609020000020004" pitchFamily="49" charset="0"/>
                <a:cs typeface="Cascadia Code" panose="020B0609020000020004" pitchFamily="49" charset="0"/>
              </a:rPr>
              <a:t> </a:t>
            </a:r>
            <a:r>
              <a:rPr lang="en-CA" dirty="0" err="1">
                <a:solidFill>
                  <a:srgbClr val="A31515"/>
                </a:solidFill>
                <a:latin typeface="Cascadia Code" panose="020B0609020000020004" pitchFamily="49" charset="0"/>
                <a:cs typeface="Cascadia Code" panose="020B0609020000020004" pitchFamily="49" charset="0"/>
              </a:rPr>
              <a:t>est</a:t>
            </a:r>
            <a:r>
              <a:rPr lang="en-CA" dirty="0">
                <a:solidFill>
                  <a:srgbClr val="A31515"/>
                </a:solidFill>
                <a:latin typeface="Cascadia Code" panose="020B0609020000020004" pitchFamily="49" charset="0"/>
                <a:cs typeface="Cascadia Code" panose="020B0609020000020004" pitchFamily="49" charset="0"/>
              </a:rPr>
              <a:t> </a:t>
            </a:r>
            <a:r>
              <a:rPr lang="en-CA" dirty="0">
                <a:solidFill>
                  <a:srgbClr val="000000"/>
                </a:solidFill>
                <a:latin typeface="Cascadia Code" panose="020B0609020000020004" pitchFamily="49" charset="0"/>
                <a:cs typeface="Cascadia Code" panose="020B0609020000020004" pitchFamily="49" charset="0"/>
              </a:rPr>
              <a:t>{</a:t>
            </a:r>
            <a:r>
              <a:rPr lang="en-CA" dirty="0" err="1">
                <a:solidFill>
                  <a:srgbClr val="000000"/>
                </a:solidFill>
                <a:latin typeface="Cascadia Code" panose="020B0609020000020004" pitchFamily="49" charset="0"/>
                <a:cs typeface="Cascadia Code" panose="020B0609020000020004" pitchFamily="49" charset="0"/>
              </a:rPr>
              <a:t>somme</a:t>
            </a:r>
            <a:r>
              <a:rPr lang="en-CA" dirty="0">
                <a:solidFill>
                  <a:srgbClr val="000000"/>
                </a:solidFill>
                <a:latin typeface="Cascadia Code" panose="020B0609020000020004" pitchFamily="49" charset="0"/>
                <a:cs typeface="Cascadia Code" panose="020B0609020000020004" pitchFamily="49" charset="0"/>
              </a:rPr>
              <a:t>}</a:t>
            </a:r>
            <a:r>
              <a:rPr lang="en-CA" dirty="0">
                <a:solidFill>
                  <a:srgbClr val="A31515"/>
                </a:solidFill>
                <a:latin typeface="Cascadia Code" panose="020B0609020000020004" pitchFamily="49" charset="0"/>
                <a:cs typeface="Cascadia Code" panose="020B0609020000020004" pitchFamily="49" charset="0"/>
              </a:rPr>
              <a:t>"</a:t>
            </a:r>
            <a:r>
              <a:rPr lang="en-CA" dirty="0">
                <a:solidFill>
                  <a:srgbClr val="000000"/>
                </a:solidFill>
                <a:latin typeface="Cascadia Code" panose="020B0609020000020004" pitchFamily="49" charset="0"/>
                <a:cs typeface="Cascadia Code" panose="020B0609020000020004" pitchFamily="49" charset="0"/>
              </a:rPr>
              <a:t>)</a:t>
            </a:r>
          </a:p>
        </p:txBody>
      </p:sp>
      <p:sp>
        <p:nvSpPr>
          <p:cNvPr id="14" name="ZoneTexte 13">
            <a:extLst>
              <a:ext uri="{FF2B5EF4-FFF2-40B4-BE49-F238E27FC236}">
                <a16:creationId xmlns:a16="http://schemas.microsoft.com/office/drawing/2014/main" id="{F4602D41-FB78-C4C1-9BB9-DC8EE0206EDA}"/>
              </a:ext>
            </a:extLst>
          </p:cNvPr>
          <p:cNvSpPr txBox="1"/>
          <p:nvPr/>
        </p:nvSpPr>
        <p:spPr>
          <a:xfrm>
            <a:off x="1158240" y="5042780"/>
            <a:ext cx="9997440" cy="896293"/>
          </a:xfrm>
          <a:prstGeom prst="rect">
            <a:avLst/>
          </a:prstGeom>
          <a:noFill/>
          <a:ln w="28575">
            <a:solidFill>
              <a:schemeClr val="tx2"/>
            </a:solidFill>
          </a:ln>
        </p:spPr>
        <p:txBody>
          <a:bodyPr wrap="square" anchor="ctr">
            <a:noAutofit/>
          </a:bodyPr>
          <a:lstStyle/>
          <a:p>
            <a:pPr>
              <a:buNone/>
            </a:pPr>
            <a:r>
              <a:rPr lang="fr-FR" dirty="0"/>
              <a:t>[Veuillez entrer le nombre maximum à additionner: 5]</a:t>
            </a:r>
          </a:p>
          <a:p>
            <a:pPr>
              <a:buNone/>
            </a:pPr>
            <a:r>
              <a:rPr lang="fr-FR" dirty="0"/>
              <a:t>La somme des entiers de 1 à 5 est 15</a:t>
            </a:r>
            <a:endParaRPr lang="en-CA" b="0" dirty="0">
              <a:solidFill>
                <a:srgbClr val="000000"/>
              </a:solidFill>
              <a:effectLst/>
              <a:latin typeface="Cascadia Code" panose="020B0609020000020004" pitchFamily="49" charset="0"/>
              <a:cs typeface="Cascadia Code" panose="020B0609020000020004" pitchFamily="49" charset="0"/>
            </a:endParaRPr>
          </a:p>
        </p:txBody>
      </p:sp>
    </p:spTree>
    <p:extLst>
      <p:ext uri="{BB962C8B-B14F-4D97-AF65-F5344CB8AC3E}">
        <p14:creationId xmlns:p14="http://schemas.microsoft.com/office/powerpoint/2010/main" val="14557944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CB946-DA69-709F-2BBF-B5C881B518BF}"/>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D8077670-F281-733E-53A2-02EAF141BC36}"/>
              </a:ext>
            </a:extLst>
          </p:cNvPr>
          <p:cNvSpPr txBox="1"/>
          <p:nvPr/>
        </p:nvSpPr>
        <p:spPr>
          <a:xfrm>
            <a:off x="1097280" y="1815220"/>
            <a:ext cx="9997440" cy="2774887"/>
          </a:xfrm>
          <a:prstGeom prst="rect">
            <a:avLst/>
          </a:prstGeom>
          <a:noFill/>
          <a:ln w="28575">
            <a:solidFill>
              <a:schemeClr val="accent1"/>
            </a:solidFill>
          </a:ln>
        </p:spPr>
        <p:txBody>
          <a:bodyPr wrap="square" anchor="ctr">
            <a:noAutofit/>
          </a:bodyPr>
          <a:lstStyle/>
          <a:p>
            <a:pPr>
              <a:buNone/>
            </a:pPr>
            <a:r>
              <a:rPr lang="fr-FR" dirty="0" err="1">
                <a:solidFill>
                  <a:srgbClr val="000000"/>
                </a:solidFill>
                <a:latin typeface="Cascadia Code" panose="020B0609020000020004" pitchFamily="49" charset="0"/>
                <a:cs typeface="Cascadia Code" panose="020B0609020000020004" pitchFamily="49" charset="0"/>
              </a:rPr>
              <a:t>mot_de_passe</a:t>
            </a:r>
            <a:r>
              <a:rPr lang="fr-FR" dirty="0">
                <a:solidFill>
                  <a:srgbClr val="000000"/>
                </a:solidFill>
                <a:latin typeface="Cascadia Code" panose="020B0609020000020004" pitchFamily="49" charset="0"/>
                <a:cs typeface="Cascadia Code" panose="020B0609020000020004" pitchFamily="49" charset="0"/>
              </a:rPr>
              <a:t> : </a:t>
            </a:r>
            <a:r>
              <a:rPr lang="fr-FR" dirty="0" err="1">
                <a:solidFill>
                  <a:srgbClr val="000000"/>
                </a:solidFill>
                <a:latin typeface="Cascadia Code" panose="020B0609020000020004" pitchFamily="49" charset="0"/>
                <a:cs typeface="Cascadia Code" panose="020B0609020000020004" pitchFamily="49" charset="0"/>
              </a:rPr>
              <a:t>str</a:t>
            </a:r>
            <a:r>
              <a:rPr lang="fr-FR" dirty="0">
                <a:solidFill>
                  <a:srgbClr val="000000"/>
                </a:solidFill>
                <a:latin typeface="Cascadia Code" panose="020B0609020000020004" pitchFamily="49" charset="0"/>
                <a:cs typeface="Cascadia Code" panose="020B0609020000020004" pitchFamily="49" charset="0"/>
              </a:rPr>
              <a:t> = </a:t>
            </a:r>
            <a:r>
              <a:rPr lang="fr-FR" dirty="0">
                <a:solidFill>
                  <a:srgbClr val="A31515"/>
                </a:solidFill>
                <a:latin typeface="Cascadia Code" panose="020B0609020000020004" pitchFamily="49" charset="0"/>
                <a:cs typeface="Cascadia Code" panose="020B0609020000020004" pitchFamily="49" charset="0"/>
              </a:rPr>
              <a:t>"SikritCode123!« </a:t>
            </a:r>
            <a:endParaRPr lang="fr-FR" dirty="0">
              <a:solidFill>
                <a:srgbClr val="000000"/>
              </a:solidFill>
              <a:latin typeface="Cascadia Code" panose="020B0609020000020004" pitchFamily="49" charset="0"/>
              <a:cs typeface="Cascadia Code" panose="020B0609020000020004" pitchFamily="49" charset="0"/>
            </a:endParaRPr>
          </a:p>
          <a:p>
            <a:pPr>
              <a:buNone/>
            </a:pPr>
            <a:endParaRPr lang="fr-FR" dirty="0">
              <a:solidFill>
                <a:srgbClr val="000000"/>
              </a:solidFill>
              <a:latin typeface="Cascadia Code" panose="020B0609020000020004" pitchFamily="49" charset="0"/>
              <a:cs typeface="Cascadia Code" panose="020B0609020000020004" pitchFamily="49" charset="0"/>
            </a:endParaRPr>
          </a:p>
          <a:p>
            <a:pPr>
              <a:buNone/>
            </a:pPr>
            <a:r>
              <a:rPr lang="fr-FR" dirty="0" err="1">
                <a:solidFill>
                  <a:srgbClr val="000000"/>
                </a:solidFill>
                <a:latin typeface="Cascadia Code" panose="020B0609020000020004" pitchFamily="49" charset="0"/>
                <a:cs typeface="Cascadia Code" panose="020B0609020000020004" pitchFamily="49" charset="0"/>
              </a:rPr>
              <a:t>entree_MDP</a:t>
            </a:r>
            <a:r>
              <a:rPr lang="fr-FR" dirty="0">
                <a:solidFill>
                  <a:srgbClr val="000000"/>
                </a:solidFill>
                <a:latin typeface="Cascadia Code" panose="020B0609020000020004" pitchFamily="49" charset="0"/>
                <a:cs typeface="Cascadia Code" panose="020B0609020000020004" pitchFamily="49" charset="0"/>
              </a:rPr>
              <a:t> : </a:t>
            </a:r>
            <a:r>
              <a:rPr lang="fr-FR" dirty="0" err="1">
                <a:solidFill>
                  <a:srgbClr val="000000"/>
                </a:solidFill>
                <a:latin typeface="Cascadia Code" panose="020B0609020000020004" pitchFamily="49" charset="0"/>
                <a:cs typeface="Cascadia Code" panose="020B0609020000020004" pitchFamily="49" charset="0"/>
              </a:rPr>
              <a:t>str</a:t>
            </a:r>
            <a:r>
              <a:rPr lang="fr-FR" dirty="0">
                <a:solidFill>
                  <a:srgbClr val="000000"/>
                </a:solidFill>
                <a:latin typeface="Cascadia Code" panose="020B0609020000020004" pitchFamily="49" charset="0"/>
                <a:cs typeface="Cascadia Code" panose="020B0609020000020004" pitchFamily="49" charset="0"/>
              </a:rPr>
              <a:t> = </a:t>
            </a:r>
            <a:r>
              <a:rPr lang="fr-FR" dirty="0">
                <a:solidFill>
                  <a:srgbClr val="6A5221"/>
                </a:solidFill>
                <a:latin typeface="Cascadia Code" panose="020B0609020000020004" pitchFamily="49" charset="0"/>
                <a:cs typeface="Cascadia Code" panose="020B0609020000020004" pitchFamily="49" charset="0"/>
              </a:rPr>
              <a:t>input</a:t>
            </a:r>
            <a:r>
              <a:rPr lang="fr-FR" dirty="0">
                <a:solidFill>
                  <a:srgbClr val="000000"/>
                </a:solidFill>
                <a:latin typeface="Cascadia Code" panose="020B0609020000020004" pitchFamily="49" charset="0"/>
                <a:cs typeface="Cascadia Code" panose="020B0609020000020004" pitchFamily="49" charset="0"/>
              </a:rPr>
              <a:t>(</a:t>
            </a:r>
            <a:r>
              <a:rPr lang="fr-FR" dirty="0">
                <a:solidFill>
                  <a:srgbClr val="A31515"/>
                </a:solidFill>
                <a:latin typeface="Cascadia Code" panose="020B0609020000020004" pitchFamily="49" charset="0"/>
                <a:cs typeface="Cascadia Code" panose="020B0609020000020004" pitchFamily="49" charset="0"/>
              </a:rPr>
              <a:t>"Entrez le mot de passe: "</a:t>
            </a:r>
            <a:r>
              <a:rPr lang="fr-FR" dirty="0">
                <a:solidFill>
                  <a:srgbClr val="000000"/>
                </a:solidFill>
                <a:latin typeface="Cascadia Code" panose="020B0609020000020004" pitchFamily="49" charset="0"/>
                <a:cs typeface="Cascadia Code" panose="020B0609020000020004" pitchFamily="49" charset="0"/>
              </a:rPr>
              <a:t>)</a:t>
            </a:r>
            <a:br>
              <a:rPr lang="fr-FR" dirty="0">
                <a:solidFill>
                  <a:srgbClr val="000000"/>
                </a:solidFill>
                <a:latin typeface="Cascadia Code" panose="020B0609020000020004" pitchFamily="49" charset="0"/>
                <a:cs typeface="Cascadia Code" panose="020B0609020000020004" pitchFamily="49" charset="0"/>
              </a:rPr>
            </a:br>
            <a:endParaRPr lang="fr-FR" dirty="0">
              <a:solidFill>
                <a:srgbClr val="000000"/>
              </a:solidFill>
              <a:latin typeface="Cascadia Code" panose="020B0609020000020004" pitchFamily="49" charset="0"/>
              <a:cs typeface="Cascadia Code" panose="020B0609020000020004" pitchFamily="49" charset="0"/>
            </a:endParaRPr>
          </a:p>
          <a:p>
            <a:pPr>
              <a:buNone/>
            </a:pPr>
            <a:r>
              <a:rPr lang="fr-FR" dirty="0" err="1">
                <a:solidFill>
                  <a:srgbClr val="9723B4"/>
                </a:solidFill>
                <a:latin typeface="Cascadia Code" panose="020B0609020000020004" pitchFamily="49" charset="0"/>
                <a:cs typeface="Cascadia Code" panose="020B0609020000020004" pitchFamily="49" charset="0"/>
              </a:rPr>
              <a:t>while</a:t>
            </a:r>
            <a:r>
              <a:rPr lang="fr-FR" dirty="0">
                <a:solidFill>
                  <a:srgbClr val="000000"/>
                </a:solidFill>
                <a:latin typeface="Cascadia Code" panose="020B0609020000020004" pitchFamily="49" charset="0"/>
                <a:cs typeface="Cascadia Code" panose="020B0609020000020004" pitchFamily="49" charset="0"/>
              </a:rPr>
              <a:t> </a:t>
            </a:r>
            <a:r>
              <a:rPr lang="fr-FR" dirty="0" err="1">
                <a:solidFill>
                  <a:srgbClr val="000000"/>
                </a:solidFill>
                <a:latin typeface="Cascadia Code" panose="020B0609020000020004" pitchFamily="49" charset="0"/>
                <a:cs typeface="Cascadia Code" panose="020B0609020000020004" pitchFamily="49" charset="0"/>
              </a:rPr>
              <a:t>entree_MDP</a:t>
            </a:r>
            <a:r>
              <a:rPr lang="fr-FR" dirty="0">
                <a:solidFill>
                  <a:srgbClr val="000000"/>
                </a:solidFill>
                <a:latin typeface="Cascadia Code" panose="020B0609020000020004" pitchFamily="49" charset="0"/>
                <a:cs typeface="Cascadia Code" panose="020B0609020000020004" pitchFamily="49" charset="0"/>
              </a:rPr>
              <a:t> </a:t>
            </a:r>
            <a:r>
              <a:rPr lang="fr-FR" dirty="0">
                <a:solidFill>
                  <a:srgbClr val="000000"/>
                </a:solidFill>
                <a:latin typeface="Consolas" panose="020B0609020204030204" pitchFamily="49" charset="0"/>
                <a:cs typeface="Cascadia Code" panose="020B0609020000020004" pitchFamily="49" charset="0"/>
              </a:rPr>
              <a:t>!=</a:t>
            </a:r>
            <a:r>
              <a:rPr lang="fr-FR" dirty="0">
                <a:solidFill>
                  <a:srgbClr val="000000"/>
                </a:solidFill>
                <a:latin typeface="Cascadia Code" panose="020B0609020000020004" pitchFamily="49" charset="0"/>
                <a:cs typeface="Cascadia Code" panose="020B0609020000020004" pitchFamily="49" charset="0"/>
              </a:rPr>
              <a:t> </a:t>
            </a:r>
            <a:r>
              <a:rPr lang="fr-FR" dirty="0" err="1">
                <a:solidFill>
                  <a:srgbClr val="000000"/>
                </a:solidFill>
                <a:latin typeface="Cascadia Code" panose="020B0609020000020004" pitchFamily="49" charset="0"/>
                <a:cs typeface="Cascadia Code" panose="020B0609020000020004" pitchFamily="49" charset="0"/>
              </a:rPr>
              <a:t>mot_de_passe</a:t>
            </a:r>
            <a:r>
              <a:rPr lang="fr-FR" dirty="0">
                <a:solidFill>
                  <a:srgbClr val="000000"/>
                </a:solidFill>
                <a:latin typeface="Cascadia Code" panose="020B0609020000020004" pitchFamily="49" charset="0"/>
                <a:cs typeface="Cascadia Code" panose="020B0609020000020004" pitchFamily="49" charset="0"/>
              </a:rPr>
              <a:t>:</a:t>
            </a:r>
          </a:p>
          <a:p>
            <a:pPr>
              <a:buNone/>
            </a:pPr>
            <a:r>
              <a:rPr lang="fr-FR" dirty="0">
                <a:solidFill>
                  <a:srgbClr val="000000"/>
                </a:solidFill>
                <a:latin typeface="Cascadia Code" panose="020B0609020000020004" pitchFamily="49" charset="0"/>
                <a:cs typeface="Cascadia Code" panose="020B0609020000020004" pitchFamily="49" charset="0"/>
              </a:rPr>
              <a:t>  </a:t>
            </a:r>
            <a:r>
              <a:rPr lang="fr-FR" dirty="0" err="1">
                <a:solidFill>
                  <a:srgbClr val="6A5221"/>
                </a:solidFill>
                <a:latin typeface="Cascadia Code" panose="020B0609020000020004" pitchFamily="49" charset="0"/>
                <a:cs typeface="Cascadia Code" panose="020B0609020000020004" pitchFamily="49" charset="0"/>
              </a:rPr>
              <a:t>print</a:t>
            </a:r>
            <a:r>
              <a:rPr lang="fr-FR" dirty="0">
                <a:solidFill>
                  <a:srgbClr val="000000"/>
                </a:solidFill>
                <a:latin typeface="Cascadia Code" panose="020B0609020000020004" pitchFamily="49" charset="0"/>
                <a:cs typeface="Cascadia Code" panose="020B0609020000020004" pitchFamily="49" charset="0"/>
              </a:rPr>
              <a:t>(</a:t>
            </a:r>
            <a:r>
              <a:rPr lang="fr-FR" dirty="0">
                <a:solidFill>
                  <a:srgbClr val="A31515"/>
                </a:solidFill>
                <a:latin typeface="Cascadia Code" panose="020B0609020000020004" pitchFamily="49" charset="0"/>
                <a:cs typeface="Cascadia Code" panose="020B0609020000020004" pitchFamily="49" charset="0"/>
              </a:rPr>
              <a:t>"Mot de passe erroné! Essayez à nouveau!"</a:t>
            </a:r>
            <a:r>
              <a:rPr lang="fr-FR" dirty="0">
                <a:solidFill>
                  <a:srgbClr val="000000"/>
                </a:solidFill>
                <a:latin typeface="Cascadia Code" panose="020B0609020000020004" pitchFamily="49" charset="0"/>
                <a:cs typeface="Cascadia Code" panose="020B0609020000020004" pitchFamily="49" charset="0"/>
              </a:rPr>
              <a:t>)</a:t>
            </a:r>
          </a:p>
          <a:p>
            <a:pPr>
              <a:buNone/>
            </a:pPr>
            <a:r>
              <a:rPr lang="fr-FR" dirty="0">
                <a:solidFill>
                  <a:srgbClr val="000000"/>
                </a:solidFill>
                <a:latin typeface="Cascadia Code" panose="020B0609020000020004" pitchFamily="49" charset="0"/>
                <a:cs typeface="Cascadia Code" panose="020B0609020000020004" pitchFamily="49" charset="0"/>
              </a:rPr>
              <a:t>  </a:t>
            </a:r>
            <a:r>
              <a:rPr lang="fr-FR" dirty="0" err="1">
                <a:solidFill>
                  <a:srgbClr val="000000"/>
                </a:solidFill>
                <a:latin typeface="Cascadia Code" panose="020B0609020000020004" pitchFamily="49" charset="0"/>
                <a:cs typeface="Cascadia Code" panose="020B0609020000020004" pitchFamily="49" charset="0"/>
              </a:rPr>
              <a:t>entree_MDP</a:t>
            </a:r>
            <a:r>
              <a:rPr lang="fr-FR" dirty="0">
                <a:solidFill>
                  <a:srgbClr val="000000"/>
                </a:solidFill>
                <a:latin typeface="Cascadia Code" panose="020B0609020000020004" pitchFamily="49" charset="0"/>
                <a:cs typeface="Cascadia Code" panose="020B0609020000020004" pitchFamily="49" charset="0"/>
              </a:rPr>
              <a:t> = </a:t>
            </a:r>
            <a:r>
              <a:rPr lang="fr-FR" dirty="0">
                <a:solidFill>
                  <a:srgbClr val="6A5221"/>
                </a:solidFill>
                <a:latin typeface="Cascadia Code" panose="020B0609020000020004" pitchFamily="49" charset="0"/>
                <a:cs typeface="Cascadia Code" panose="020B0609020000020004" pitchFamily="49" charset="0"/>
              </a:rPr>
              <a:t>input</a:t>
            </a:r>
            <a:r>
              <a:rPr lang="fr-FR" dirty="0">
                <a:solidFill>
                  <a:srgbClr val="000000"/>
                </a:solidFill>
                <a:latin typeface="Cascadia Code" panose="020B0609020000020004" pitchFamily="49" charset="0"/>
                <a:cs typeface="Cascadia Code" panose="020B0609020000020004" pitchFamily="49" charset="0"/>
              </a:rPr>
              <a:t>(</a:t>
            </a:r>
            <a:r>
              <a:rPr lang="fr-FR" dirty="0">
                <a:solidFill>
                  <a:srgbClr val="A31515"/>
                </a:solidFill>
                <a:latin typeface="Cascadia Code" panose="020B0609020000020004" pitchFamily="49" charset="0"/>
                <a:cs typeface="Cascadia Code" panose="020B0609020000020004" pitchFamily="49" charset="0"/>
              </a:rPr>
              <a:t>"Entrez le mot de passe: "</a:t>
            </a:r>
            <a:r>
              <a:rPr lang="fr-FR" dirty="0">
                <a:solidFill>
                  <a:srgbClr val="000000"/>
                </a:solidFill>
                <a:latin typeface="Cascadia Code" panose="020B0609020000020004" pitchFamily="49" charset="0"/>
                <a:cs typeface="Cascadia Code" panose="020B0609020000020004" pitchFamily="49" charset="0"/>
              </a:rPr>
              <a:t>)</a:t>
            </a:r>
          </a:p>
          <a:p>
            <a:pPr>
              <a:buNone/>
            </a:pPr>
            <a:endParaRPr lang="fr-FR" dirty="0">
              <a:solidFill>
                <a:srgbClr val="000000"/>
              </a:solidFill>
              <a:latin typeface="Cascadia Code" panose="020B0609020000020004" pitchFamily="49" charset="0"/>
              <a:cs typeface="Cascadia Code" panose="020B0609020000020004" pitchFamily="49" charset="0"/>
            </a:endParaRPr>
          </a:p>
          <a:p>
            <a:pPr>
              <a:buNone/>
            </a:pPr>
            <a:r>
              <a:rPr lang="fr-FR" dirty="0" err="1">
                <a:solidFill>
                  <a:srgbClr val="6A5221"/>
                </a:solidFill>
                <a:latin typeface="Cascadia Code" panose="020B0609020000020004" pitchFamily="49" charset="0"/>
                <a:cs typeface="Cascadia Code" panose="020B0609020000020004" pitchFamily="49" charset="0"/>
              </a:rPr>
              <a:t>print</a:t>
            </a:r>
            <a:r>
              <a:rPr lang="fr-FR" dirty="0">
                <a:solidFill>
                  <a:srgbClr val="000000"/>
                </a:solidFill>
                <a:latin typeface="Cascadia Code" panose="020B0609020000020004" pitchFamily="49" charset="0"/>
                <a:cs typeface="Cascadia Code" panose="020B0609020000020004" pitchFamily="49" charset="0"/>
              </a:rPr>
              <a:t>(</a:t>
            </a:r>
            <a:r>
              <a:rPr lang="fr-FR" dirty="0">
                <a:solidFill>
                  <a:srgbClr val="A31515"/>
                </a:solidFill>
                <a:latin typeface="Cascadia Code" panose="020B0609020000020004" pitchFamily="49" charset="0"/>
                <a:cs typeface="Cascadia Code" panose="020B0609020000020004" pitchFamily="49" charset="0"/>
              </a:rPr>
              <a:t>"Accès autorisé!"</a:t>
            </a:r>
            <a:r>
              <a:rPr lang="fr-FR" dirty="0">
                <a:solidFill>
                  <a:srgbClr val="000000"/>
                </a:solidFill>
                <a:latin typeface="Cascadia Code" panose="020B0609020000020004" pitchFamily="49" charset="0"/>
                <a:cs typeface="Cascadia Code" panose="020B0609020000020004" pitchFamily="49" charset="0"/>
              </a:rPr>
              <a:t>)</a:t>
            </a:r>
          </a:p>
        </p:txBody>
      </p:sp>
      <p:sp>
        <p:nvSpPr>
          <p:cNvPr id="2" name="Titre 1">
            <a:extLst>
              <a:ext uri="{FF2B5EF4-FFF2-40B4-BE49-F238E27FC236}">
                <a16:creationId xmlns:a16="http://schemas.microsoft.com/office/drawing/2014/main" id="{29ACD44E-2B81-A207-0B3A-4FA12BDD8079}"/>
              </a:ext>
            </a:extLst>
          </p:cNvPr>
          <p:cNvSpPr>
            <a:spLocks noGrp="1"/>
          </p:cNvSpPr>
          <p:nvPr>
            <p:ph type="title"/>
          </p:nvPr>
        </p:nvSpPr>
        <p:spPr/>
        <p:txBody>
          <a:bodyPr/>
          <a:lstStyle/>
          <a:p>
            <a:r>
              <a:rPr lang="fr-FR" dirty="0"/>
              <a:t>La boucle </a:t>
            </a:r>
            <a:r>
              <a:rPr lang="fr-FR" dirty="0" err="1">
                <a:latin typeface="Consolas" panose="020B0609020204030204" pitchFamily="49" charset="0"/>
              </a:rPr>
              <a:t>while</a:t>
            </a:r>
            <a:endParaRPr lang="fr-CA" dirty="0">
              <a:latin typeface="Consolas" panose="020B0609020204030204" pitchFamily="49" charset="0"/>
            </a:endParaRPr>
          </a:p>
        </p:txBody>
      </p:sp>
      <p:sp>
        <p:nvSpPr>
          <p:cNvPr id="7" name="ZoneTexte 6">
            <a:extLst>
              <a:ext uri="{FF2B5EF4-FFF2-40B4-BE49-F238E27FC236}">
                <a16:creationId xmlns:a16="http://schemas.microsoft.com/office/drawing/2014/main" id="{793AE97D-AC66-99AF-73BD-5C6CD8239980}"/>
              </a:ext>
            </a:extLst>
          </p:cNvPr>
          <p:cNvSpPr txBox="1"/>
          <p:nvPr/>
        </p:nvSpPr>
        <p:spPr>
          <a:xfrm>
            <a:off x="1097280" y="4753069"/>
            <a:ext cx="9997440" cy="1442293"/>
          </a:xfrm>
          <a:prstGeom prst="rect">
            <a:avLst/>
          </a:prstGeom>
          <a:noFill/>
          <a:ln w="28575">
            <a:solidFill>
              <a:schemeClr val="tx2"/>
            </a:solidFill>
          </a:ln>
        </p:spPr>
        <p:txBody>
          <a:bodyPr wrap="square" anchor="ctr">
            <a:noAutofit/>
          </a:bodyPr>
          <a:lstStyle/>
          <a:p>
            <a:pPr>
              <a:buNone/>
            </a:pPr>
            <a:r>
              <a:rPr lang="en-CA" b="0" dirty="0">
                <a:solidFill>
                  <a:srgbClr val="000000"/>
                </a:solidFill>
                <a:effectLst/>
                <a:latin typeface="Cascadia Code" panose="020B0609020000020004" pitchFamily="49" charset="0"/>
                <a:cs typeface="Cascadia Code" panose="020B0609020000020004" pitchFamily="49" charset="0"/>
              </a:rPr>
              <a:t>[Entrez le mot de passe: chocolat123!]</a:t>
            </a:r>
          </a:p>
          <a:p>
            <a:pPr>
              <a:buNone/>
            </a:pPr>
            <a:r>
              <a:rPr lang="en-CA" dirty="0">
                <a:solidFill>
                  <a:srgbClr val="000000"/>
                </a:solidFill>
                <a:latin typeface="Cascadia Code" panose="020B0609020000020004" pitchFamily="49" charset="0"/>
                <a:cs typeface="Cascadia Code" panose="020B0609020000020004" pitchFamily="49" charset="0"/>
              </a:rPr>
              <a:t>Mot de passe </a:t>
            </a:r>
            <a:r>
              <a:rPr lang="en-CA" dirty="0" err="1">
                <a:solidFill>
                  <a:srgbClr val="000000"/>
                </a:solidFill>
                <a:latin typeface="Cascadia Code" panose="020B0609020000020004" pitchFamily="49" charset="0"/>
                <a:cs typeface="Cascadia Code" panose="020B0609020000020004" pitchFamily="49" charset="0"/>
              </a:rPr>
              <a:t>erroné</a:t>
            </a:r>
            <a:r>
              <a:rPr lang="en-CA" dirty="0">
                <a:solidFill>
                  <a:srgbClr val="000000"/>
                </a:solidFill>
                <a:latin typeface="Cascadia Code" panose="020B0609020000020004" pitchFamily="49" charset="0"/>
                <a:cs typeface="Cascadia Code" panose="020B0609020000020004" pitchFamily="49" charset="0"/>
              </a:rPr>
              <a:t>! </a:t>
            </a:r>
            <a:r>
              <a:rPr lang="en-CA" dirty="0" err="1">
                <a:solidFill>
                  <a:srgbClr val="000000"/>
                </a:solidFill>
                <a:latin typeface="Cascadia Code" panose="020B0609020000020004" pitchFamily="49" charset="0"/>
                <a:cs typeface="Cascadia Code" panose="020B0609020000020004" pitchFamily="49" charset="0"/>
              </a:rPr>
              <a:t>Essayez</a:t>
            </a:r>
            <a:r>
              <a:rPr lang="en-CA" dirty="0">
                <a:solidFill>
                  <a:srgbClr val="000000"/>
                </a:solidFill>
                <a:latin typeface="Cascadia Code" panose="020B0609020000020004" pitchFamily="49" charset="0"/>
                <a:cs typeface="Cascadia Code" panose="020B0609020000020004" pitchFamily="49" charset="0"/>
              </a:rPr>
              <a:t> à nouveau!</a:t>
            </a:r>
          </a:p>
          <a:p>
            <a:pPr>
              <a:buNone/>
            </a:pPr>
            <a:r>
              <a:rPr lang="en-CA" b="0" dirty="0">
                <a:solidFill>
                  <a:srgbClr val="000000"/>
                </a:solidFill>
                <a:effectLst/>
                <a:latin typeface="Cascadia Code" panose="020B0609020000020004" pitchFamily="49" charset="0"/>
                <a:cs typeface="Cascadia Code" panose="020B0609020000020004" pitchFamily="49" charset="0"/>
              </a:rPr>
              <a:t>[Entrez le mot de passe: SikritCode123!]</a:t>
            </a:r>
          </a:p>
          <a:p>
            <a:pPr>
              <a:buNone/>
            </a:pPr>
            <a:r>
              <a:rPr lang="en-CA" dirty="0" err="1">
                <a:solidFill>
                  <a:srgbClr val="000000"/>
                </a:solidFill>
                <a:latin typeface="Cascadia Code" panose="020B0609020000020004" pitchFamily="49" charset="0"/>
                <a:cs typeface="Cascadia Code" panose="020B0609020000020004" pitchFamily="49" charset="0"/>
              </a:rPr>
              <a:t>Accès</a:t>
            </a:r>
            <a:r>
              <a:rPr lang="en-CA" dirty="0">
                <a:solidFill>
                  <a:srgbClr val="000000"/>
                </a:solidFill>
                <a:latin typeface="Cascadia Code" panose="020B0609020000020004" pitchFamily="49" charset="0"/>
                <a:cs typeface="Cascadia Code" panose="020B0609020000020004" pitchFamily="49" charset="0"/>
              </a:rPr>
              <a:t> </a:t>
            </a:r>
            <a:r>
              <a:rPr lang="en-CA" dirty="0" err="1">
                <a:solidFill>
                  <a:srgbClr val="000000"/>
                </a:solidFill>
                <a:latin typeface="Cascadia Code" panose="020B0609020000020004" pitchFamily="49" charset="0"/>
                <a:cs typeface="Cascadia Code" panose="020B0609020000020004" pitchFamily="49" charset="0"/>
              </a:rPr>
              <a:t>autorisé</a:t>
            </a:r>
            <a:r>
              <a:rPr lang="en-CA" dirty="0">
                <a:solidFill>
                  <a:srgbClr val="000000"/>
                </a:solidFill>
                <a:latin typeface="Cascadia Code" panose="020B0609020000020004" pitchFamily="49" charset="0"/>
                <a:cs typeface="Cascadia Code" panose="020B0609020000020004" pitchFamily="49" charset="0"/>
              </a:rPr>
              <a:t>!</a:t>
            </a:r>
            <a:endParaRPr lang="en-CA" b="0" dirty="0">
              <a:solidFill>
                <a:srgbClr val="000000"/>
              </a:solidFill>
              <a:effectLst/>
              <a:latin typeface="Cascadia Code" panose="020B0609020000020004" pitchFamily="49" charset="0"/>
              <a:cs typeface="Cascadia Code" panose="020B0609020000020004" pitchFamily="49" charset="0"/>
            </a:endParaRPr>
          </a:p>
        </p:txBody>
      </p:sp>
    </p:spTree>
    <p:extLst>
      <p:ext uri="{BB962C8B-B14F-4D97-AF65-F5344CB8AC3E}">
        <p14:creationId xmlns:p14="http://schemas.microsoft.com/office/powerpoint/2010/main" val="32673740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F6CC55-FC80-96E1-99CC-C2CBF45DC588}"/>
              </a:ext>
            </a:extLst>
          </p:cNvPr>
          <p:cNvSpPr>
            <a:spLocks noGrp="1"/>
          </p:cNvSpPr>
          <p:nvPr>
            <p:ph type="title"/>
          </p:nvPr>
        </p:nvSpPr>
        <p:spPr/>
        <p:txBody>
          <a:bodyPr/>
          <a:lstStyle/>
          <a:p>
            <a:r>
              <a:rPr lang="fr-FR" dirty="0"/>
              <a:t>Boucle infinie</a:t>
            </a:r>
            <a:endParaRPr lang="fr-CA" dirty="0"/>
          </a:p>
        </p:txBody>
      </p:sp>
      <p:sp>
        <p:nvSpPr>
          <p:cNvPr id="3" name="Espace réservé du contenu 2">
            <a:extLst>
              <a:ext uri="{FF2B5EF4-FFF2-40B4-BE49-F238E27FC236}">
                <a16:creationId xmlns:a16="http://schemas.microsoft.com/office/drawing/2014/main" id="{AAC66EB0-74E7-F973-C455-42E119BD933D}"/>
              </a:ext>
            </a:extLst>
          </p:cNvPr>
          <p:cNvSpPr>
            <a:spLocks noGrp="1"/>
          </p:cNvSpPr>
          <p:nvPr>
            <p:ph idx="1"/>
          </p:nvPr>
        </p:nvSpPr>
        <p:spPr/>
        <p:txBody>
          <a:bodyPr/>
          <a:lstStyle/>
          <a:p>
            <a:r>
              <a:rPr lang="fr-FR" dirty="0"/>
              <a:t>Il est important de s'assurer que les conditions des boucles sont bien définies. Une boucle sans fin peut se produire si la condition ne devient jamais fausse. Les exemples suivants créeront une boucle infinie car les conditions sont toujours vraies.</a:t>
            </a:r>
            <a:endParaRPr lang="fr-CA" dirty="0"/>
          </a:p>
        </p:txBody>
      </p:sp>
      <p:sp>
        <p:nvSpPr>
          <p:cNvPr id="4" name="ZoneTexte 3">
            <a:extLst>
              <a:ext uri="{FF2B5EF4-FFF2-40B4-BE49-F238E27FC236}">
                <a16:creationId xmlns:a16="http://schemas.microsoft.com/office/drawing/2014/main" id="{3F08C1F3-D24C-EF09-0C78-C20C83BBF7D9}"/>
              </a:ext>
            </a:extLst>
          </p:cNvPr>
          <p:cNvSpPr txBox="1"/>
          <p:nvPr/>
        </p:nvSpPr>
        <p:spPr>
          <a:xfrm>
            <a:off x="1188720" y="2933324"/>
            <a:ext cx="9997440" cy="1013988"/>
          </a:xfrm>
          <a:prstGeom prst="rect">
            <a:avLst/>
          </a:prstGeom>
          <a:noFill/>
          <a:ln w="28575">
            <a:solidFill>
              <a:schemeClr val="accent1"/>
            </a:solidFill>
          </a:ln>
        </p:spPr>
        <p:txBody>
          <a:bodyPr wrap="square" anchor="ctr">
            <a:noAutofit/>
          </a:bodyPr>
          <a:lstStyle/>
          <a:p>
            <a:pPr>
              <a:buNone/>
            </a:pPr>
            <a:r>
              <a:rPr lang="fr-FR" dirty="0" err="1">
                <a:solidFill>
                  <a:srgbClr val="9723B4"/>
                </a:solidFill>
                <a:latin typeface="Cascadia Code" panose="020B0609020000020004" pitchFamily="49" charset="0"/>
                <a:cs typeface="Cascadia Code" panose="020B0609020000020004" pitchFamily="49" charset="0"/>
              </a:rPr>
              <a:t>while</a:t>
            </a:r>
            <a:r>
              <a:rPr lang="fr-FR" dirty="0">
                <a:solidFill>
                  <a:srgbClr val="000000"/>
                </a:solidFill>
                <a:latin typeface="Cascadia Code" panose="020B0609020000020004" pitchFamily="49" charset="0"/>
                <a:cs typeface="Cascadia Code" panose="020B0609020000020004" pitchFamily="49" charset="0"/>
              </a:rPr>
              <a:t> </a:t>
            </a:r>
            <a:r>
              <a:rPr lang="fr-FR" dirty="0" err="1">
                <a:solidFill>
                  <a:srgbClr val="0000FF"/>
                </a:solidFill>
                <a:latin typeface="Cascadia Code" panose="020B0609020000020004" pitchFamily="49" charset="0"/>
                <a:cs typeface="Cascadia Code" panose="020B0609020000020004" pitchFamily="49" charset="0"/>
              </a:rPr>
              <a:t>True</a:t>
            </a:r>
            <a:r>
              <a:rPr lang="fr-FR" dirty="0">
                <a:solidFill>
                  <a:srgbClr val="000000"/>
                </a:solidFill>
                <a:latin typeface="Cascadia Code" panose="020B0609020000020004" pitchFamily="49" charset="0"/>
                <a:cs typeface="Cascadia Code" panose="020B0609020000020004" pitchFamily="49" charset="0"/>
              </a:rPr>
              <a:t>:</a:t>
            </a:r>
          </a:p>
          <a:p>
            <a:pPr>
              <a:buNone/>
            </a:pPr>
            <a:r>
              <a:rPr lang="fr-FR" dirty="0">
                <a:solidFill>
                  <a:srgbClr val="000000"/>
                </a:solidFill>
                <a:latin typeface="Cascadia Code" panose="020B0609020000020004" pitchFamily="49" charset="0"/>
                <a:cs typeface="Cascadia Code" panose="020B0609020000020004" pitchFamily="49" charset="0"/>
              </a:rPr>
              <a:t>  </a:t>
            </a:r>
            <a:r>
              <a:rPr lang="fr-FR" dirty="0" err="1">
                <a:solidFill>
                  <a:srgbClr val="6A5221"/>
                </a:solidFill>
                <a:latin typeface="Cascadia Code" panose="020B0609020000020004" pitchFamily="49" charset="0"/>
                <a:cs typeface="Cascadia Code" panose="020B0609020000020004" pitchFamily="49" charset="0"/>
              </a:rPr>
              <a:t>print</a:t>
            </a:r>
            <a:r>
              <a:rPr lang="fr-FR" dirty="0">
                <a:solidFill>
                  <a:srgbClr val="000000"/>
                </a:solidFill>
                <a:latin typeface="Cascadia Code" panose="020B0609020000020004" pitchFamily="49" charset="0"/>
                <a:cs typeface="Cascadia Code" panose="020B0609020000020004" pitchFamily="49" charset="0"/>
              </a:rPr>
              <a:t>(</a:t>
            </a:r>
            <a:r>
              <a:rPr lang="fr-FR" dirty="0">
                <a:solidFill>
                  <a:srgbClr val="A31515"/>
                </a:solidFill>
                <a:latin typeface="Cascadia Code" panose="020B0609020000020004" pitchFamily="49" charset="0"/>
                <a:cs typeface="Cascadia Code" panose="020B0609020000020004" pitchFamily="49" charset="0"/>
              </a:rPr>
              <a:t>"Cette boucle est infinie!"</a:t>
            </a:r>
            <a:r>
              <a:rPr lang="fr-FR" dirty="0">
                <a:solidFill>
                  <a:srgbClr val="000000"/>
                </a:solidFill>
                <a:latin typeface="Cascadia Code" panose="020B0609020000020004" pitchFamily="49" charset="0"/>
                <a:cs typeface="Cascadia Code" panose="020B0609020000020004" pitchFamily="49" charset="0"/>
              </a:rPr>
              <a:t>)</a:t>
            </a:r>
          </a:p>
        </p:txBody>
      </p:sp>
      <p:sp>
        <p:nvSpPr>
          <p:cNvPr id="5" name="ZoneTexte 4">
            <a:extLst>
              <a:ext uri="{FF2B5EF4-FFF2-40B4-BE49-F238E27FC236}">
                <a16:creationId xmlns:a16="http://schemas.microsoft.com/office/drawing/2014/main" id="{55A773E5-BACF-6B33-5B79-675FC564FDA1}"/>
              </a:ext>
            </a:extLst>
          </p:cNvPr>
          <p:cNvSpPr txBox="1"/>
          <p:nvPr/>
        </p:nvSpPr>
        <p:spPr>
          <a:xfrm>
            <a:off x="1158240" y="4119327"/>
            <a:ext cx="9997440" cy="2127563"/>
          </a:xfrm>
          <a:prstGeom prst="rect">
            <a:avLst/>
          </a:prstGeom>
          <a:noFill/>
          <a:ln w="28575">
            <a:solidFill>
              <a:schemeClr val="tx2"/>
            </a:solidFill>
          </a:ln>
        </p:spPr>
        <p:txBody>
          <a:bodyPr wrap="square" anchor="ctr">
            <a:noAutofit/>
          </a:bodyPr>
          <a:lstStyle/>
          <a:p>
            <a:pPr>
              <a:buNone/>
            </a:pPr>
            <a:r>
              <a:rPr lang="en-CA" dirty="0"/>
              <a:t>Cette boucle est </a:t>
            </a:r>
            <a:r>
              <a:rPr lang="en-CA" dirty="0" err="1"/>
              <a:t>infinie</a:t>
            </a:r>
            <a:r>
              <a:rPr lang="en-CA" dirty="0"/>
              <a:t>!</a:t>
            </a:r>
          </a:p>
          <a:p>
            <a:r>
              <a:rPr lang="en-CA" dirty="0"/>
              <a:t>Cette boucle est </a:t>
            </a:r>
            <a:r>
              <a:rPr lang="en-CA" dirty="0" err="1"/>
              <a:t>infinie</a:t>
            </a:r>
            <a:r>
              <a:rPr lang="en-CA" dirty="0"/>
              <a:t>!</a:t>
            </a:r>
            <a:endParaRPr lang="en-CA" dirty="0">
              <a:solidFill>
                <a:srgbClr val="000000"/>
              </a:solidFill>
              <a:latin typeface="Cascadia Code" panose="020B0609020000020004" pitchFamily="49" charset="0"/>
              <a:cs typeface="Cascadia Code" panose="020B0609020000020004" pitchFamily="49" charset="0"/>
            </a:endParaRPr>
          </a:p>
          <a:p>
            <a:r>
              <a:rPr lang="en-CA" dirty="0"/>
              <a:t>Cette boucle est </a:t>
            </a:r>
            <a:r>
              <a:rPr lang="en-CA" dirty="0" err="1"/>
              <a:t>infinie</a:t>
            </a:r>
            <a:r>
              <a:rPr lang="en-CA" dirty="0"/>
              <a:t>!</a:t>
            </a:r>
            <a:endParaRPr lang="en-CA" dirty="0">
              <a:solidFill>
                <a:srgbClr val="000000"/>
              </a:solidFill>
              <a:latin typeface="Cascadia Code" panose="020B0609020000020004" pitchFamily="49" charset="0"/>
              <a:cs typeface="Cascadia Code" panose="020B0609020000020004" pitchFamily="49" charset="0"/>
            </a:endParaRPr>
          </a:p>
          <a:p>
            <a:r>
              <a:rPr lang="en-CA" dirty="0"/>
              <a:t>Cette boucle est </a:t>
            </a:r>
            <a:r>
              <a:rPr lang="en-CA" dirty="0" err="1"/>
              <a:t>infinie</a:t>
            </a:r>
            <a:r>
              <a:rPr lang="en-CA" dirty="0"/>
              <a:t>!</a:t>
            </a:r>
            <a:endParaRPr lang="en-CA" dirty="0">
              <a:solidFill>
                <a:srgbClr val="000000"/>
              </a:solidFill>
              <a:latin typeface="Cascadia Code" panose="020B0609020000020004" pitchFamily="49" charset="0"/>
              <a:cs typeface="Cascadia Code" panose="020B0609020000020004" pitchFamily="49" charset="0"/>
            </a:endParaRPr>
          </a:p>
          <a:p>
            <a:r>
              <a:rPr lang="en-CA" dirty="0"/>
              <a:t>Cette boucle est </a:t>
            </a:r>
            <a:r>
              <a:rPr lang="en-CA" dirty="0" err="1"/>
              <a:t>infinie</a:t>
            </a:r>
            <a:r>
              <a:rPr lang="en-CA" dirty="0"/>
              <a:t>!</a:t>
            </a:r>
          </a:p>
          <a:p>
            <a:r>
              <a:rPr lang="en-CA" dirty="0">
                <a:solidFill>
                  <a:srgbClr val="000000"/>
                </a:solidFill>
                <a:latin typeface="Cascadia Code" panose="020B0609020000020004" pitchFamily="49" charset="0"/>
                <a:cs typeface="Cascadia Code" panose="020B0609020000020004" pitchFamily="49" charset="0"/>
              </a:rPr>
              <a:t>…</a:t>
            </a:r>
          </a:p>
        </p:txBody>
      </p:sp>
    </p:spTree>
    <p:extLst>
      <p:ext uri="{BB962C8B-B14F-4D97-AF65-F5344CB8AC3E}">
        <p14:creationId xmlns:p14="http://schemas.microsoft.com/office/powerpoint/2010/main" val="3122254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371E-F66F-CF97-4EF4-8532AED92EA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47A84F8-A5F9-EBD6-C32F-97D1A8784F66}"/>
              </a:ext>
            </a:extLst>
          </p:cNvPr>
          <p:cNvSpPr>
            <a:spLocks noGrp="1"/>
          </p:cNvSpPr>
          <p:nvPr>
            <p:ph type="title"/>
          </p:nvPr>
        </p:nvSpPr>
        <p:spPr/>
        <p:txBody>
          <a:bodyPr/>
          <a:lstStyle/>
          <a:p>
            <a:r>
              <a:rPr lang="fr-FR" dirty="0"/>
              <a:t>Boucle infinie</a:t>
            </a:r>
            <a:endParaRPr lang="fr-CA" dirty="0"/>
          </a:p>
        </p:txBody>
      </p:sp>
      <p:sp>
        <p:nvSpPr>
          <p:cNvPr id="3" name="Espace réservé du contenu 2">
            <a:extLst>
              <a:ext uri="{FF2B5EF4-FFF2-40B4-BE49-F238E27FC236}">
                <a16:creationId xmlns:a16="http://schemas.microsoft.com/office/drawing/2014/main" id="{64E07512-E1CE-82D4-463B-F2F79CDF886B}"/>
              </a:ext>
            </a:extLst>
          </p:cNvPr>
          <p:cNvSpPr>
            <a:spLocks noGrp="1"/>
          </p:cNvSpPr>
          <p:nvPr>
            <p:ph idx="1"/>
          </p:nvPr>
        </p:nvSpPr>
        <p:spPr/>
        <p:txBody>
          <a:bodyPr/>
          <a:lstStyle/>
          <a:p>
            <a:r>
              <a:rPr lang="fr-FR" dirty="0"/>
              <a:t>Une erreur courante causant une boucle infinie est l’oublie de faire l’incrémentation dans un </a:t>
            </a:r>
            <a:r>
              <a:rPr lang="fr-FR" dirty="0" err="1"/>
              <a:t>while</a:t>
            </a:r>
            <a:r>
              <a:rPr lang="fr-FR" dirty="0"/>
              <a:t>!</a:t>
            </a:r>
            <a:endParaRPr lang="fr-CA" dirty="0"/>
          </a:p>
        </p:txBody>
      </p:sp>
      <p:sp>
        <p:nvSpPr>
          <p:cNvPr id="4" name="ZoneTexte 3">
            <a:extLst>
              <a:ext uri="{FF2B5EF4-FFF2-40B4-BE49-F238E27FC236}">
                <a16:creationId xmlns:a16="http://schemas.microsoft.com/office/drawing/2014/main" id="{E047E520-7CE1-56CD-A6DE-0B58F5D03E7F}"/>
              </a:ext>
            </a:extLst>
          </p:cNvPr>
          <p:cNvSpPr txBox="1"/>
          <p:nvPr/>
        </p:nvSpPr>
        <p:spPr>
          <a:xfrm>
            <a:off x="1188720" y="2496555"/>
            <a:ext cx="9997440" cy="1831269"/>
          </a:xfrm>
          <a:prstGeom prst="rect">
            <a:avLst/>
          </a:prstGeom>
          <a:noFill/>
          <a:ln w="28575">
            <a:solidFill>
              <a:schemeClr val="accent1"/>
            </a:solidFill>
          </a:ln>
        </p:spPr>
        <p:txBody>
          <a:bodyPr wrap="square" anchor="ctr">
            <a:noAutofit/>
          </a:bodyPr>
          <a:lstStyle/>
          <a:p>
            <a:r>
              <a:rPr lang="en-CA" dirty="0" err="1">
                <a:solidFill>
                  <a:srgbClr val="1C1D1E"/>
                </a:solidFill>
                <a:latin typeface="Cascadia Code" panose="020B0609020000020004" pitchFamily="49" charset="0"/>
                <a:cs typeface="Cascadia Code" panose="020B0609020000020004" pitchFamily="49" charset="0"/>
              </a:rPr>
              <a:t>i</a:t>
            </a:r>
            <a:r>
              <a:rPr lang="en-CA" dirty="0">
                <a:solidFill>
                  <a:srgbClr val="1C1D1E"/>
                </a:solidFill>
                <a:latin typeface="Cascadia Code" panose="020B0609020000020004" pitchFamily="49" charset="0"/>
                <a:cs typeface="Cascadia Code" panose="020B0609020000020004" pitchFamily="49" charset="0"/>
              </a:rPr>
              <a:t> : int </a:t>
            </a:r>
            <a:r>
              <a:rPr lang="en-CA" dirty="0">
                <a:solidFill>
                  <a:srgbClr val="E40021"/>
                </a:solidFill>
                <a:latin typeface="Cascadia Code" panose="020B0609020000020004" pitchFamily="49" charset="0"/>
                <a:cs typeface="Cascadia Code" panose="020B0609020000020004" pitchFamily="49" charset="0"/>
              </a:rPr>
              <a:t>=</a:t>
            </a:r>
            <a:r>
              <a:rPr lang="en-CA" dirty="0">
                <a:solidFill>
                  <a:srgbClr val="1C1D1E"/>
                </a:solidFill>
                <a:latin typeface="Cascadia Code" panose="020B0609020000020004" pitchFamily="49" charset="0"/>
                <a:cs typeface="Cascadia Code" panose="020B0609020000020004" pitchFamily="49" charset="0"/>
              </a:rPr>
              <a:t> </a:t>
            </a:r>
            <a:r>
              <a:rPr lang="en-CA" dirty="0">
                <a:solidFill>
                  <a:srgbClr val="BB5C00"/>
                </a:solidFill>
                <a:latin typeface="Cascadia Code" panose="020B0609020000020004" pitchFamily="49" charset="0"/>
                <a:cs typeface="Cascadia Code" panose="020B0609020000020004" pitchFamily="49" charset="0"/>
              </a:rPr>
              <a:t>0</a:t>
            </a:r>
            <a:endParaRPr lang="en-CA" dirty="0">
              <a:solidFill>
                <a:srgbClr val="1C1D1E"/>
              </a:solidFill>
              <a:latin typeface="Cascadia Code" panose="020B0609020000020004" pitchFamily="49" charset="0"/>
              <a:cs typeface="Cascadia Code" panose="020B0609020000020004" pitchFamily="49" charset="0"/>
            </a:endParaRPr>
          </a:p>
          <a:p>
            <a:r>
              <a:rPr lang="en-CA" dirty="0">
                <a:solidFill>
                  <a:srgbClr val="1C1D1E"/>
                </a:solidFill>
                <a:latin typeface="Cascadia Code" panose="020B0609020000020004" pitchFamily="49" charset="0"/>
                <a:cs typeface="Cascadia Code" panose="020B0609020000020004" pitchFamily="49" charset="0"/>
              </a:rPr>
              <a:t>n : int </a:t>
            </a:r>
            <a:r>
              <a:rPr lang="en-CA" dirty="0">
                <a:solidFill>
                  <a:srgbClr val="E40021"/>
                </a:solidFill>
                <a:latin typeface="Cascadia Code" panose="020B0609020000020004" pitchFamily="49" charset="0"/>
                <a:cs typeface="Cascadia Code" panose="020B0609020000020004" pitchFamily="49" charset="0"/>
              </a:rPr>
              <a:t>=</a:t>
            </a:r>
            <a:r>
              <a:rPr lang="en-CA" dirty="0">
                <a:solidFill>
                  <a:srgbClr val="1C1D1E"/>
                </a:solidFill>
                <a:latin typeface="Cascadia Code" panose="020B0609020000020004" pitchFamily="49" charset="0"/>
                <a:cs typeface="Cascadia Code" panose="020B0609020000020004" pitchFamily="49" charset="0"/>
              </a:rPr>
              <a:t> </a:t>
            </a:r>
            <a:r>
              <a:rPr lang="en-CA" dirty="0">
                <a:solidFill>
                  <a:srgbClr val="BB5C00"/>
                </a:solidFill>
                <a:latin typeface="Cascadia Code" panose="020B0609020000020004" pitchFamily="49" charset="0"/>
                <a:cs typeface="Cascadia Code" panose="020B0609020000020004" pitchFamily="49" charset="0"/>
              </a:rPr>
              <a:t>15</a:t>
            </a:r>
            <a:endParaRPr lang="en-CA" dirty="0">
              <a:solidFill>
                <a:srgbClr val="1C1D1E"/>
              </a:solidFill>
              <a:latin typeface="Cascadia Code" panose="020B0609020000020004" pitchFamily="49" charset="0"/>
              <a:cs typeface="Cascadia Code" panose="020B0609020000020004" pitchFamily="49" charset="0"/>
            </a:endParaRPr>
          </a:p>
          <a:p>
            <a:endParaRPr lang="en-CA" dirty="0">
              <a:solidFill>
                <a:srgbClr val="1C1D1E"/>
              </a:solidFill>
              <a:latin typeface="Cascadia Code" panose="020B0609020000020004" pitchFamily="49" charset="0"/>
              <a:cs typeface="Cascadia Code" panose="020B0609020000020004" pitchFamily="49" charset="0"/>
            </a:endParaRPr>
          </a:p>
          <a:p>
            <a:r>
              <a:rPr lang="en-CA" dirty="0">
                <a:solidFill>
                  <a:srgbClr val="E40021"/>
                </a:solidFill>
                <a:latin typeface="Cascadia Code" panose="020B0609020000020004" pitchFamily="49" charset="0"/>
                <a:cs typeface="Cascadia Code" panose="020B0609020000020004" pitchFamily="49" charset="0"/>
              </a:rPr>
              <a:t>while</a:t>
            </a:r>
            <a:r>
              <a:rPr lang="en-CA" dirty="0">
                <a:solidFill>
                  <a:srgbClr val="1C1D1E"/>
                </a:solidFill>
                <a:latin typeface="Cascadia Code" panose="020B0609020000020004" pitchFamily="49" charset="0"/>
                <a:cs typeface="Cascadia Code" panose="020B0609020000020004" pitchFamily="49" charset="0"/>
              </a:rPr>
              <a:t> </a:t>
            </a:r>
            <a:r>
              <a:rPr lang="en-CA" dirty="0" err="1">
                <a:solidFill>
                  <a:srgbClr val="1C1D1E"/>
                </a:solidFill>
                <a:latin typeface="Cascadia Code" panose="020B0609020000020004" pitchFamily="49" charset="0"/>
                <a:cs typeface="Cascadia Code" panose="020B0609020000020004" pitchFamily="49" charset="0"/>
              </a:rPr>
              <a:t>i</a:t>
            </a:r>
            <a:r>
              <a:rPr lang="en-CA" dirty="0">
                <a:solidFill>
                  <a:srgbClr val="1C1D1E"/>
                </a:solidFill>
                <a:latin typeface="Cascadia Code" panose="020B0609020000020004" pitchFamily="49" charset="0"/>
                <a:cs typeface="Cascadia Code" panose="020B0609020000020004" pitchFamily="49" charset="0"/>
              </a:rPr>
              <a:t> </a:t>
            </a:r>
            <a:r>
              <a:rPr lang="en-CA" dirty="0">
                <a:solidFill>
                  <a:srgbClr val="E40021"/>
                </a:solidFill>
                <a:latin typeface="Cascadia Code" panose="020B0609020000020004" pitchFamily="49" charset="0"/>
                <a:cs typeface="Cascadia Code" panose="020B0609020000020004" pitchFamily="49" charset="0"/>
              </a:rPr>
              <a:t>&lt;</a:t>
            </a:r>
            <a:r>
              <a:rPr lang="en-CA" dirty="0">
                <a:solidFill>
                  <a:srgbClr val="1C1D1E"/>
                </a:solidFill>
                <a:latin typeface="Cascadia Code" panose="020B0609020000020004" pitchFamily="49" charset="0"/>
                <a:cs typeface="Cascadia Code" panose="020B0609020000020004" pitchFamily="49" charset="0"/>
              </a:rPr>
              <a:t> n</a:t>
            </a:r>
            <a:r>
              <a:rPr lang="en-CA" dirty="0">
                <a:solidFill>
                  <a:srgbClr val="6B6F72"/>
                </a:solidFill>
                <a:latin typeface="Cascadia Code" panose="020B0609020000020004" pitchFamily="49" charset="0"/>
                <a:cs typeface="Cascadia Code" panose="020B0609020000020004" pitchFamily="49" charset="0"/>
              </a:rPr>
              <a:t>:</a:t>
            </a:r>
            <a:endParaRPr lang="en-CA" dirty="0">
              <a:solidFill>
                <a:srgbClr val="1C1D1E"/>
              </a:solidFill>
              <a:latin typeface="Cascadia Code" panose="020B0609020000020004" pitchFamily="49" charset="0"/>
              <a:cs typeface="Cascadia Code" panose="020B0609020000020004" pitchFamily="49" charset="0"/>
            </a:endParaRPr>
          </a:p>
          <a:p>
            <a:r>
              <a:rPr lang="en-CA" dirty="0">
                <a:solidFill>
                  <a:srgbClr val="1C1D1E"/>
                </a:solidFill>
                <a:latin typeface="Cascadia Code" panose="020B0609020000020004" pitchFamily="49" charset="0"/>
                <a:cs typeface="Cascadia Code" panose="020B0609020000020004" pitchFamily="49" charset="0"/>
              </a:rPr>
              <a:t>    </a:t>
            </a:r>
            <a:r>
              <a:rPr lang="en-CA" dirty="0">
                <a:solidFill>
                  <a:srgbClr val="4180AC"/>
                </a:solidFill>
                <a:latin typeface="Cascadia Code" panose="020B0609020000020004" pitchFamily="49" charset="0"/>
                <a:cs typeface="Cascadia Code" panose="020B0609020000020004" pitchFamily="49" charset="0"/>
              </a:rPr>
              <a:t>print</a:t>
            </a:r>
            <a:r>
              <a:rPr lang="en-CA" dirty="0">
                <a:solidFill>
                  <a:srgbClr val="6B6F72"/>
                </a:solidFill>
                <a:latin typeface="Cascadia Code" panose="020B0609020000020004" pitchFamily="49" charset="0"/>
                <a:cs typeface="Cascadia Code" panose="020B0609020000020004" pitchFamily="49" charset="0"/>
              </a:rPr>
              <a:t>(</a:t>
            </a:r>
            <a:r>
              <a:rPr lang="en-CA" dirty="0" err="1">
                <a:solidFill>
                  <a:srgbClr val="6B6F72"/>
                </a:solidFill>
                <a:latin typeface="Cascadia Code" panose="020B0609020000020004" pitchFamily="49" charset="0"/>
                <a:cs typeface="Cascadia Code" panose="020B0609020000020004" pitchFamily="49" charset="0"/>
              </a:rPr>
              <a:t>i</a:t>
            </a:r>
            <a:r>
              <a:rPr lang="en-CA" dirty="0">
                <a:solidFill>
                  <a:srgbClr val="6B6F72"/>
                </a:solidFill>
                <a:latin typeface="Cascadia Code" panose="020B0609020000020004" pitchFamily="49" charset="0"/>
                <a:cs typeface="Cascadia Code" panose="020B0609020000020004" pitchFamily="49" charset="0"/>
              </a:rPr>
              <a:t>)</a:t>
            </a:r>
            <a:endParaRPr lang="en-CA" dirty="0">
              <a:solidFill>
                <a:srgbClr val="1C1D1E"/>
              </a:solidFill>
              <a:latin typeface="Cascadia Code" panose="020B0609020000020004" pitchFamily="49" charset="0"/>
              <a:cs typeface="Cascadia Code" panose="020B0609020000020004" pitchFamily="49" charset="0"/>
            </a:endParaRPr>
          </a:p>
        </p:txBody>
      </p:sp>
      <p:sp>
        <p:nvSpPr>
          <p:cNvPr id="5" name="ZoneTexte 4">
            <a:extLst>
              <a:ext uri="{FF2B5EF4-FFF2-40B4-BE49-F238E27FC236}">
                <a16:creationId xmlns:a16="http://schemas.microsoft.com/office/drawing/2014/main" id="{D08E8841-178C-D6E4-82A5-7DBF556DB301}"/>
              </a:ext>
            </a:extLst>
          </p:cNvPr>
          <p:cNvSpPr txBox="1"/>
          <p:nvPr/>
        </p:nvSpPr>
        <p:spPr>
          <a:xfrm>
            <a:off x="1158240" y="4415621"/>
            <a:ext cx="9997440" cy="1810692"/>
          </a:xfrm>
          <a:prstGeom prst="rect">
            <a:avLst/>
          </a:prstGeom>
          <a:noFill/>
          <a:ln w="28575">
            <a:solidFill>
              <a:schemeClr val="tx2"/>
            </a:solidFill>
          </a:ln>
        </p:spPr>
        <p:txBody>
          <a:bodyPr wrap="square" anchor="ctr">
            <a:noAutofit/>
          </a:bodyPr>
          <a:lstStyle/>
          <a:p>
            <a:pPr>
              <a:buNone/>
            </a:pPr>
            <a:r>
              <a:rPr lang="en-CA" dirty="0"/>
              <a:t>0</a:t>
            </a:r>
          </a:p>
          <a:p>
            <a:pPr>
              <a:buNone/>
            </a:pPr>
            <a:r>
              <a:rPr lang="en-CA" dirty="0">
                <a:solidFill>
                  <a:srgbClr val="000000"/>
                </a:solidFill>
                <a:cs typeface="Cascadia Code" panose="020B0609020000020004" pitchFamily="49" charset="0"/>
              </a:rPr>
              <a:t>0</a:t>
            </a:r>
          </a:p>
          <a:p>
            <a:pPr>
              <a:buNone/>
            </a:pPr>
            <a:r>
              <a:rPr lang="en-CA" dirty="0">
                <a:solidFill>
                  <a:srgbClr val="000000"/>
                </a:solidFill>
                <a:cs typeface="Cascadia Code" panose="020B0609020000020004" pitchFamily="49" charset="0"/>
              </a:rPr>
              <a:t>0</a:t>
            </a:r>
          </a:p>
          <a:p>
            <a:pPr>
              <a:buNone/>
            </a:pPr>
            <a:r>
              <a:rPr lang="en-CA" dirty="0">
                <a:solidFill>
                  <a:srgbClr val="000000"/>
                </a:solidFill>
                <a:cs typeface="Cascadia Code" panose="020B0609020000020004" pitchFamily="49" charset="0"/>
              </a:rPr>
              <a:t>0</a:t>
            </a:r>
          </a:p>
          <a:p>
            <a:pPr>
              <a:buNone/>
            </a:pPr>
            <a:r>
              <a:rPr lang="en-CA" dirty="0">
                <a:solidFill>
                  <a:srgbClr val="000000"/>
                </a:solidFill>
                <a:cs typeface="Cascadia Code" panose="020B0609020000020004" pitchFamily="49" charset="0"/>
              </a:rPr>
              <a:t>0</a:t>
            </a:r>
          </a:p>
          <a:p>
            <a:pPr>
              <a:buNone/>
            </a:pPr>
            <a:r>
              <a:rPr lang="en-CA" dirty="0">
                <a:solidFill>
                  <a:srgbClr val="000000"/>
                </a:solidFill>
                <a:cs typeface="Cascadia Code" panose="020B0609020000020004" pitchFamily="49" charset="0"/>
              </a:rPr>
              <a:t>…</a:t>
            </a:r>
          </a:p>
        </p:txBody>
      </p:sp>
    </p:spTree>
    <p:extLst>
      <p:ext uri="{BB962C8B-B14F-4D97-AF65-F5344CB8AC3E}">
        <p14:creationId xmlns:p14="http://schemas.microsoft.com/office/powerpoint/2010/main" val="3575238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57E4011-6197-A267-29E5-5B8BFF86039F}"/>
              </a:ext>
            </a:extLst>
          </p:cNvPr>
          <p:cNvSpPr>
            <a:spLocks noGrp="1"/>
          </p:cNvSpPr>
          <p:nvPr>
            <p:ph type="title"/>
          </p:nvPr>
        </p:nvSpPr>
        <p:spPr/>
        <p:txBody>
          <a:bodyPr/>
          <a:lstStyle/>
          <a:p>
            <a:r>
              <a:rPr lang="fr-FR" dirty="0"/>
              <a:t>Résumé</a:t>
            </a:r>
            <a:endParaRPr lang="fr-CA" dirty="0"/>
          </a:p>
        </p:txBody>
      </p:sp>
      <p:sp>
        <p:nvSpPr>
          <p:cNvPr id="3" name="Espace réservé du contenu 2">
            <a:extLst>
              <a:ext uri="{FF2B5EF4-FFF2-40B4-BE49-F238E27FC236}">
                <a16:creationId xmlns:a16="http://schemas.microsoft.com/office/drawing/2014/main" id="{BA5E68B6-982D-1E69-14FC-E55BE837073E}"/>
              </a:ext>
            </a:extLst>
          </p:cNvPr>
          <p:cNvSpPr>
            <a:spLocks noGrp="1"/>
          </p:cNvSpPr>
          <p:nvPr>
            <p:ph idx="1"/>
          </p:nvPr>
        </p:nvSpPr>
        <p:spPr/>
        <p:txBody>
          <a:bodyPr/>
          <a:lstStyle/>
          <a:p>
            <a:r>
              <a:rPr lang="fr-FR" dirty="0"/>
              <a:t>En conclusion, comprendre et maîtriser les boucles est essentiel pour écrire des programmes efficaces et robustes. Elles vous permettent d'</a:t>
            </a:r>
            <a:r>
              <a:rPr lang="fr-FR" b="1" dirty="0"/>
              <a:t>automatiser des tâches répétitives</a:t>
            </a:r>
            <a:r>
              <a:rPr lang="fr-FR" dirty="0"/>
              <a:t>, de gérer des données complexes et d'optimiser le flux d'exécution de votre code.</a:t>
            </a:r>
            <a:endParaRPr lang="fr-CA" dirty="0"/>
          </a:p>
        </p:txBody>
      </p:sp>
    </p:spTree>
    <p:extLst>
      <p:ext uri="{BB962C8B-B14F-4D97-AF65-F5344CB8AC3E}">
        <p14:creationId xmlns:p14="http://schemas.microsoft.com/office/powerpoint/2010/main" val="838193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B6B127-B567-AFE6-5DAB-4F1CFD1DA1E7}"/>
              </a:ext>
            </a:extLst>
          </p:cNvPr>
          <p:cNvSpPr>
            <a:spLocks noGrp="1"/>
          </p:cNvSpPr>
          <p:nvPr>
            <p:ph type="ctrTitle"/>
          </p:nvPr>
        </p:nvSpPr>
        <p:spPr/>
        <p:txBody>
          <a:bodyPr/>
          <a:lstStyle/>
          <a:p>
            <a:r>
              <a:rPr lang="fr-CA" dirty="0"/>
              <a:t>Exercices</a:t>
            </a:r>
          </a:p>
        </p:txBody>
      </p:sp>
      <p:sp>
        <p:nvSpPr>
          <p:cNvPr id="4" name="Sous-titre 3">
            <a:extLst>
              <a:ext uri="{FF2B5EF4-FFF2-40B4-BE49-F238E27FC236}">
                <a16:creationId xmlns:a16="http://schemas.microsoft.com/office/drawing/2014/main" id="{6CB86CA7-F27A-2EC0-CF53-DEA38DB96DA8}"/>
              </a:ext>
            </a:extLst>
          </p:cNvPr>
          <p:cNvSpPr>
            <a:spLocks noGrp="1"/>
          </p:cNvSpPr>
          <p:nvPr>
            <p:ph type="subTitle" idx="1"/>
          </p:nvPr>
        </p:nvSpPr>
        <p:spPr/>
        <p:txBody>
          <a:bodyPr/>
          <a:lstStyle/>
          <a:p>
            <a:endParaRPr lang="fr-CA"/>
          </a:p>
        </p:txBody>
      </p:sp>
    </p:spTree>
    <p:extLst>
      <p:ext uri="{BB962C8B-B14F-4D97-AF65-F5344CB8AC3E}">
        <p14:creationId xmlns:p14="http://schemas.microsoft.com/office/powerpoint/2010/main" val="17389696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0CCFB7-A175-2294-33D3-5E38016F44E9}"/>
              </a:ext>
            </a:extLst>
          </p:cNvPr>
          <p:cNvSpPr>
            <a:spLocks noGrp="1"/>
          </p:cNvSpPr>
          <p:nvPr>
            <p:ph type="title"/>
          </p:nvPr>
        </p:nvSpPr>
        <p:spPr/>
        <p:txBody>
          <a:bodyPr/>
          <a:lstStyle/>
          <a:p>
            <a:r>
              <a:rPr lang="fr-CA" dirty="0"/>
              <a:t>Exercice #1</a:t>
            </a:r>
          </a:p>
        </p:txBody>
      </p:sp>
      <p:sp>
        <p:nvSpPr>
          <p:cNvPr id="3" name="Espace réservé du contenu 2">
            <a:extLst>
              <a:ext uri="{FF2B5EF4-FFF2-40B4-BE49-F238E27FC236}">
                <a16:creationId xmlns:a16="http://schemas.microsoft.com/office/drawing/2014/main" id="{F4D5A86D-53B7-6D7B-6FF6-ABB3375E1A75}"/>
              </a:ext>
            </a:extLst>
          </p:cNvPr>
          <p:cNvSpPr>
            <a:spLocks noGrp="1"/>
          </p:cNvSpPr>
          <p:nvPr>
            <p:ph idx="1"/>
          </p:nvPr>
        </p:nvSpPr>
        <p:spPr/>
        <p:txBody>
          <a:bodyPr/>
          <a:lstStyle/>
          <a:p>
            <a:r>
              <a:rPr lang="fr-FR" dirty="0"/>
              <a:t>Créer un programme qui demande à l'utilisateur de saisir un nombre entier et qui affiche la factorielle résultante de ce nombre en présentant la démarche des calculs à l’utilisateur.</a:t>
            </a:r>
          </a:p>
          <a:p>
            <a:endParaRPr lang="fr-FR" dirty="0"/>
          </a:p>
        </p:txBody>
      </p:sp>
      <p:sp>
        <p:nvSpPr>
          <p:cNvPr id="4" name="ZoneTexte 3">
            <a:extLst>
              <a:ext uri="{FF2B5EF4-FFF2-40B4-BE49-F238E27FC236}">
                <a16:creationId xmlns:a16="http://schemas.microsoft.com/office/drawing/2014/main" id="{C41A51DC-025F-E6CA-1E70-F3747C3F0361}"/>
              </a:ext>
            </a:extLst>
          </p:cNvPr>
          <p:cNvSpPr txBox="1"/>
          <p:nvPr/>
        </p:nvSpPr>
        <p:spPr>
          <a:xfrm>
            <a:off x="1127760" y="2797521"/>
            <a:ext cx="9997440" cy="3395049"/>
          </a:xfrm>
          <a:prstGeom prst="rect">
            <a:avLst/>
          </a:prstGeom>
          <a:noFill/>
          <a:ln w="28575">
            <a:solidFill>
              <a:schemeClr val="tx2"/>
            </a:solidFill>
          </a:ln>
        </p:spPr>
        <p:txBody>
          <a:bodyPr wrap="square" anchor="ctr">
            <a:noAutofit/>
          </a:bodyPr>
          <a:lstStyle/>
          <a:p>
            <a:r>
              <a:rPr lang="fr-FR" dirty="0">
                <a:solidFill>
                  <a:srgbClr val="0070C0"/>
                </a:solidFill>
              </a:rPr>
              <a:t>Veuillez saisir un nombre</a:t>
            </a:r>
            <a:r>
              <a:rPr lang="fr-FR">
                <a:solidFill>
                  <a:srgbClr val="0070C0"/>
                </a:solidFill>
              </a:rPr>
              <a:t>: 7</a:t>
            </a:r>
            <a:endParaRPr lang="fr-FR" dirty="0">
              <a:solidFill>
                <a:srgbClr val="0070C0"/>
              </a:solidFill>
            </a:endParaRPr>
          </a:p>
          <a:p>
            <a:br>
              <a:rPr lang="fr-FR" dirty="0"/>
            </a:br>
            <a:r>
              <a:rPr lang="fr-FR" dirty="0">
                <a:solidFill>
                  <a:srgbClr val="C00000"/>
                </a:solidFill>
              </a:rPr>
              <a:t>Démarche des calculs:</a:t>
            </a:r>
          </a:p>
          <a:p>
            <a:r>
              <a:rPr lang="fr-CA" dirty="0">
                <a:solidFill>
                  <a:srgbClr val="C00000"/>
                </a:solidFill>
              </a:rPr>
              <a:t>1 x 1 = 1 </a:t>
            </a:r>
          </a:p>
          <a:p>
            <a:r>
              <a:rPr lang="fr-CA" dirty="0">
                <a:solidFill>
                  <a:srgbClr val="C00000"/>
                </a:solidFill>
              </a:rPr>
              <a:t>1 x 2 = 2</a:t>
            </a:r>
            <a:br>
              <a:rPr lang="fr-CA" dirty="0"/>
            </a:br>
            <a:r>
              <a:rPr lang="fr-FR" dirty="0">
                <a:solidFill>
                  <a:srgbClr val="C00000"/>
                </a:solidFill>
              </a:rPr>
              <a:t>2 x 3 = 6</a:t>
            </a:r>
          </a:p>
          <a:p>
            <a:r>
              <a:rPr lang="fr-FR" dirty="0">
                <a:solidFill>
                  <a:srgbClr val="C00000"/>
                </a:solidFill>
              </a:rPr>
              <a:t>6 x 4 = 24</a:t>
            </a:r>
          </a:p>
          <a:p>
            <a:r>
              <a:rPr lang="fr-FR" dirty="0">
                <a:solidFill>
                  <a:srgbClr val="C00000"/>
                </a:solidFill>
              </a:rPr>
              <a:t>24 x 5 = 120</a:t>
            </a:r>
          </a:p>
          <a:p>
            <a:r>
              <a:rPr lang="fr-FR" dirty="0">
                <a:solidFill>
                  <a:srgbClr val="C00000"/>
                </a:solidFill>
              </a:rPr>
              <a:t>120 x 6 = 720</a:t>
            </a:r>
          </a:p>
          <a:p>
            <a:r>
              <a:rPr lang="fr-FR" dirty="0">
                <a:solidFill>
                  <a:srgbClr val="C00000"/>
                </a:solidFill>
              </a:rPr>
              <a:t>720 x 7 = 5040</a:t>
            </a:r>
          </a:p>
        </p:txBody>
      </p:sp>
    </p:spTree>
    <p:extLst>
      <p:ext uri="{BB962C8B-B14F-4D97-AF65-F5344CB8AC3E}">
        <p14:creationId xmlns:p14="http://schemas.microsoft.com/office/powerpoint/2010/main" val="34141249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1793BB-8B48-0F38-345B-64EEC874BE77}"/>
              </a:ext>
            </a:extLst>
          </p:cNvPr>
          <p:cNvSpPr>
            <a:spLocks noGrp="1"/>
          </p:cNvSpPr>
          <p:nvPr>
            <p:ph type="title"/>
          </p:nvPr>
        </p:nvSpPr>
        <p:spPr/>
        <p:txBody>
          <a:bodyPr/>
          <a:lstStyle/>
          <a:p>
            <a:r>
              <a:rPr lang="fr-CA" dirty="0"/>
              <a:t>Résultat</a:t>
            </a:r>
          </a:p>
        </p:txBody>
      </p:sp>
      <p:sp>
        <p:nvSpPr>
          <p:cNvPr id="4" name="ZoneTexte 3">
            <a:extLst>
              <a:ext uri="{FF2B5EF4-FFF2-40B4-BE49-F238E27FC236}">
                <a16:creationId xmlns:a16="http://schemas.microsoft.com/office/drawing/2014/main" id="{405D4402-C3B7-C29F-C418-212FC24EDF98}"/>
              </a:ext>
            </a:extLst>
          </p:cNvPr>
          <p:cNvSpPr txBox="1"/>
          <p:nvPr/>
        </p:nvSpPr>
        <p:spPr>
          <a:xfrm>
            <a:off x="698090" y="1993497"/>
            <a:ext cx="10795820" cy="2906494"/>
          </a:xfrm>
          <a:prstGeom prst="rect">
            <a:avLst/>
          </a:prstGeom>
          <a:noFill/>
          <a:ln w="28575">
            <a:solidFill>
              <a:schemeClr val="accent1"/>
            </a:solidFill>
          </a:ln>
        </p:spPr>
        <p:txBody>
          <a:bodyPr wrap="square" anchor="ctr">
            <a:noAutofit/>
          </a:bodyPr>
          <a:lstStyle/>
          <a:p>
            <a:pPr>
              <a:buNone/>
            </a:pPr>
            <a:r>
              <a:rPr lang="fr-FR" dirty="0">
                <a:solidFill>
                  <a:srgbClr val="000000"/>
                </a:solidFill>
                <a:latin typeface="Cascadia Code" panose="020B0609020000020004" pitchFamily="49" charset="0"/>
                <a:cs typeface="Cascadia Code" panose="020B0609020000020004" pitchFamily="49" charset="0"/>
              </a:rPr>
              <a:t>nombre : </a:t>
            </a:r>
            <a:r>
              <a:rPr lang="fr-FR" dirty="0" err="1">
                <a:solidFill>
                  <a:srgbClr val="000000"/>
                </a:solidFill>
                <a:latin typeface="Cascadia Code" panose="020B0609020000020004" pitchFamily="49" charset="0"/>
                <a:cs typeface="Cascadia Code" panose="020B0609020000020004" pitchFamily="49" charset="0"/>
              </a:rPr>
              <a:t>int</a:t>
            </a:r>
            <a:r>
              <a:rPr lang="fr-FR" dirty="0">
                <a:solidFill>
                  <a:srgbClr val="000000"/>
                </a:solidFill>
                <a:latin typeface="Cascadia Code" panose="020B0609020000020004" pitchFamily="49" charset="0"/>
                <a:cs typeface="Cascadia Code" panose="020B0609020000020004" pitchFamily="49" charset="0"/>
              </a:rPr>
              <a:t> = </a:t>
            </a:r>
            <a:r>
              <a:rPr lang="fr-FR" dirty="0" err="1">
                <a:solidFill>
                  <a:srgbClr val="000000"/>
                </a:solidFill>
                <a:latin typeface="Cascadia Code" panose="020B0609020000020004" pitchFamily="49" charset="0"/>
                <a:cs typeface="Cascadia Code" panose="020B0609020000020004" pitchFamily="49" charset="0"/>
              </a:rPr>
              <a:t>int</a:t>
            </a:r>
            <a:r>
              <a:rPr lang="fr-FR" dirty="0">
                <a:solidFill>
                  <a:srgbClr val="000000"/>
                </a:solidFill>
                <a:latin typeface="Cascadia Code" panose="020B0609020000020004" pitchFamily="49" charset="0"/>
                <a:cs typeface="Cascadia Code" panose="020B0609020000020004" pitchFamily="49" charset="0"/>
              </a:rPr>
              <a:t>(input(</a:t>
            </a:r>
            <a:r>
              <a:rPr lang="fr-FR" dirty="0">
                <a:solidFill>
                  <a:srgbClr val="A31515"/>
                </a:solidFill>
                <a:latin typeface="Cascadia Code" panose="020B0609020000020004" pitchFamily="49" charset="0"/>
                <a:cs typeface="Cascadia Code" panose="020B0609020000020004" pitchFamily="49" charset="0"/>
              </a:rPr>
              <a:t>"Veuillez saisir le nombre: "</a:t>
            </a:r>
            <a:r>
              <a:rPr lang="fr-FR" dirty="0">
                <a:solidFill>
                  <a:srgbClr val="000000"/>
                </a:solidFill>
                <a:latin typeface="Cascadia Code" panose="020B0609020000020004" pitchFamily="49" charset="0"/>
                <a:cs typeface="Cascadia Code" panose="020B0609020000020004" pitchFamily="49" charset="0"/>
              </a:rPr>
              <a:t>))</a:t>
            </a:r>
          </a:p>
          <a:p>
            <a:pPr>
              <a:buNone/>
            </a:pPr>
            <a:r>
              <a:rPr lang="fr-FR" dirty="0" err="1">
                <a:solidFill>
                  <a:srgbClr val="000000"/>
                </a:solidFill>
                <a:latin typeface="Cascadia Code" panose="020B0609020000020004" pitchFamily="49" charset="0"/>
                <a:cs typeface="Cascadia Code" panose="020B0609020000020004" pitchFamily="49" charset="0"/>
              </a:rPr>
              <a:t>resultat</a:t>
            </a:r>
            <a:r>
              <a:rPr lang="fr-FR" dirty="0">
                <a:solidFill>
                  <a:srgbClr val="000000"/>
                </a:solidFill>
                <a:latin typeface="Cascadia Code" panose="020B0609020000020004" pitchFamily="49" charset="0"/>
                <a:cs typeface="Cascadia Code" panose="020B0609020000020004" pitchFamily="49" charset="0"/>
              </a:rPr>
              <a:t> : </a:t>
            </a:r>
            <a:r>
              <a:rPr lang="fr-FR" dirty="0" err="1">
                <a:solidFill>
                  <a:srgbClr val="000000"/>
                </a:solidFill>
                <a:latin typeface="Cascadia Code" panose="020B0609020000020004" pitchFamily="49" charset="0"/>
                <a:cs typeface="Cascadia Code" panose="020B0609020000020004" pitchFamily="49" charset="0"/>
              </a:rPr>
              <a:t>int</a:t>
            </a:r>
            <a:r>
              <a:rPr lang="fr-FR" dirty="0">
                <a:solidFill>
                  <a:srgbClr val="000000"/>
                </a:solidFill>
                <a:latin typeface="Cascadia Code" panose="020B0609020000020004" pitchFamily="49" charset="0"/>
                <a:cs typeface="Cascadia Code" panose="020B0609020000020004" pitchFamily="49" charset="0"/>
              </a:rPr>
              <a:t> = 1</a:t>
            </a:r>
          </a:p>
          <a:p>
            <a:pPr>
              <a:buNone/>
            </a:pPr>
            <a:endParaRPr lang="fr-FR" dirty="0">
              <a:solidFill>
                <a:srgbClr val="000000"/>
              </a:solidFill>
              <a:latin typeface="Cascadia Code" panose="020B0609020000020004" pitchFamily="49" charset="0"/>
              <a:cs typeface="Cascadia Code" panose="020B0609020000020004" pitchFamily="49" charset="0"/>
            </a:endParaRPr>
          </a:p>
          <a:p>
            <a:pPr>
              <a:buNone/>
            </a:pPr>
            <a:r>
              <a:rPr lang="fr-FR" dirty="0" err="1">
                <a:solidFill>
                  <a:srgbClr val="000000"/>
                </a:solidFill>
                <a:latin typeface="Cascadia Code" panose="020B0609020000020004" pitchFamily="49" charset="0"/>
                <a:cs typeface="Cascadia Code" panose="020B0609020000020004" pitchFamily="49" charset="0"/>
              </a:rPr>
              <a:t>print</a:t>
            </a:r>
            <a:r>
              <a:rPr lang="fr-FR" dirty="0">
                <a:solidFill>
                  <a:srgbClr val="000000"/>
                </a:solidFill>
                <a:latin typeface="Cascadia Code" panose="020B0609020000020004" pitchFamily="49" charset="0"/>
                <a:cs typeface="Cascadia Code" panose="020B0609020000020004" pitchFamily="49" charset="0"/>
              </a:rPr>
              <a:t>(</a:t>
            </a:r>
            <a:r>
              <a:rPr lang="fr-FR" dirty="0">
                <a:solidFill>
                  <a:srgbClr val="A31515"/>
                </a:solidFill>
                <a:latin typeface="Cascadia Code" panose="020B0609020000020004" pitchFamily="49" charset="0"/>
                <a:cs typeface="Cascadia Code" panose="020B0609020000020004" pitchFamily="49" charset="0"/>
              </a:rPr>
              <a:t>"Démarche des calculs:"</a:t>
            </a:r>
            <a:r>
              <a:rPr lang="fr-FR" dirty="0">
                <a:latin typeface="Cascadia Code" panose="020B0609020000020004" pitchFamily="49" charset="0"/>
                <a:cs typeface="Cascadia Code" panose="020B0609020000020004" pitchFamily="49" charset="0"/>
              </a:rPr>
              <a:t>)</a:t>
            </a:r>
            <a:br>
              <a:rPr lang="fr-FR" dirty="0">
                <a:solidFill>
                  <a:srgbClr val="000000"/>
                </a:solidFill>
                <a:latin typeface="Cascadia Code" panose="020B0609020000020004" pitchFamily="49" charset="0"/>
                <a:cs typeface="Cascadia Code" panose="020B0609020000020004" pitchFamily="49" charset="0"/>
              </a:rPr>
            </a:br>
            <a:endParaRPr lang="fr-FR" dirty="0">
              <a:solidFill>
                <a:srgbClr val="000000"/>
              </a:solidFill>
              <a:latin typeface="Cascadia Code" panose="020B0609020000020004" pitchFamily="49" charset="0"/>
              <a:cs typeface="Cascadia Code" panose="020B0609020000020004" pitchFamily="49" charset="0"/>
            </a:endParaRPr>
          </a:p>
          <a:p>
            <a:pPr>
              <a:buNone/>
            </a:pPr>
            <a:r>
              <a:rPr lang="fr-FR" dirty="0">
                <a:solidFill>
                  <a:srgbClr val="0000FF"/>
                </a:solidFill>
                <a:latin typeface="Cascadia Code" panose="020B0609020000020004" pitchFamily="49" charset="0"/>
                <a:cs typeface="Cascadia Code" panose="020B0609020000020004" pitchFamily="49" charset="0"/>
              </a:rPr>
              <a:t>for</a:t>
            </a:r>
            <a:r>
              <a:rPr lang="fr-FR" dirty="0">
                <a:solidFill>
                  <a:srgbClr val="000000"/>
                </a:solidFill>
                <a:latin typeface="Cascadia Code" panose="020B0609020000020004" pitchFamily="49" charset="0"/>
                <a:cs typeface="Cascadia Code" panose="020B0609020000020004" pitchFamily="49" charset="0"/>
              </a:rPr>
              <a:t> i </a:t>
            </a:r>
            <a:r>
              <a:rPr lang="fr-FR" dirty="0">
                <a:solidFill>
                  <a:srgbClr val="0000FF"/>
                </a:solidFill>
                <a:latin typeface="Cascadia Code" panose="020B0609020000020004" pitchFamily="49" charset="0"/>
                <a:cs typeface="Cascadia Code" panose="020B0609020000020004" pitchFamily="49" charset="0"/>
              </a:rPr>
              <a:t>in</a:t>
            </a:r>
            <a:r>
              <a:rPr lang="fr-FR" dirty="0">
                <a:solidFill>
                  <a:srgbClr val="000000"/>
                </a:solidFill>
                <a:latin typeface="Cascadia Code" panose="020B0609020000020004" pitchFamily="49" charset="0"/>
                <a:cs typeface="Cascadia Code" panose="020B0609020000020004" pitchFamily="49" charset="0"/>
              </a:rPr>
              <a:t> range(1, nombre + 1):</a:t>
            </a:r>
          </a:p>
          <a:p>
            <a:pPr>
              <a:buNone/>
            </a:pPr>
            <a:r>
              <a:rPr lang="fr-FR" dirty="0">
                <a:solidFill>
                  <a:srgbClr val="000000"/>
                </a:solidFill>
                <a:latin typeface="Cascadia Code" panose="020B0609020000020004" pitchFamily="49" charset="0"/>
                <a:cs typeface="Cascadia Code" panose="020B0609020000020004" pitchFamily="49" charset="0"/>
              </a:rPr>
              <a:t>    </a:t>
            </a:r>
            <a:r>
              <a:rPr lang="fr-FR" dirty="0" err="1">
                <a:solidFill>
                  <a:srgbClr val="000000"/>
                </a:solidFill>
                <a:latin typeface="Cascadia Code" panose="020B0609020000020004" pitchFamily="49" charset="0"/>
                <a:cs typeface="Cascadia Code" panose="020B0609020000020004" pitchFamily="49" charset="0"/>
              </a:rPr>
              <a:t>ancien_resultat</a:t>
            </a:r>
            <a:r>
              <a:rPr lang="fr-FR" dirty="0">
                <a:solidFill>
                  <a:srgbClr val="000000"/>
                </a:solidFill>
                <a:latin typeface="Cascadia Code" panose="020B0609020000020004" pitchFamily="49" charset="0"/>
                <a:cs typeface="Cascadia Code" panose="020B0609020000020004" pitchFamily="49" charset="0"/>
              </a:rPr>
              <a:t> : </a:t>
            </a:r>
            <a:r>
              <a:rPr lang="fr-FR" dirty="0" err="1">
                <a:solidFill>
                  <a:srgbClr val="000000"/>
                </a:solidFill>
                <a:latin typeface="Cascadia Code" panose="020B0609020000020004" pitchFamily="49" charset="0"/>
                <a:cs typeface="Cascadia Code" panose="020B0609020000020004" pitchFamily="49" charset="0"/>
              </a:rPr>
              <a:t>int</a:t>
            </a:r>
            <a:r>
              <a:rPr lang="fr-FR" dirty="0">
                <a:solidFill>
                  <a:srgbClr val="000000"/>
                </a:solidFill>
                <a:latin typeface="Cascadia Code" panose="020B0609020000020004" pitchFamily="49" charset="0"/>
                <a:cs typeface="Cascadia Code" panose="020B0609020000020004" pitchFamily="49" charset="0"/>
              </a:rPr>
              <a:t> = </a:t>
            </a:r>
            <a:r>
              <a:rPr lang="fr-FR" dirty="0" err="1">
                <a:solidFill>
                  <a:srgbClr val="000000"/>
                </a:solidFill>
                <a:latin typeface="Cascadia Code" panose="020B0609020000020004" pitchFamily="49" charset="0"/>
                <a:cs typeface="Cascadia Code" panose="020B0609020000020004" pitchFamily="49" charset="0"/>
              </a:rPr>
              <a:t>resultat</a:t>
            </a:r>
            <a:endParaRPr lang="fr-FR" dirty="0">
              <a:solidFill>
                <a:srgbClr val="000000"/>
              </a:solidFill>
              <a:latin typeface="Cascadia Code" panose="020B0609020000020004" pitchFamily="49" charset="0"/>
              <a:cs typeface="Cascadia Code" panose="020B0609020000020004" pitchFamily="49" charset="0"/>
            </a:endParaRPr>
          </a:p>
          <a:p>
            <a:pPr>
              <a:buNone/>
            </a:pPr>
            <a:r>
              <a:rPr lang="fr-FR" dirty="0">
                <a:solidFill>
                  <a:srgbClr val="000000"/>
                </a:solidFill>
                <a:latin typeface="Cascadia Code" panose="020B0609020000020004" pitchFamily="49" charset="0"/>
                <a:cs typeface="Cascadia Code" panose="020B0609020000020004" pitchFamily="49" charset="0"/>
              </a:rPr>
              <a:t>    </a:t>
            </a:r>
            <a:r>
              <a:rPr lang="fr-FR" dirty="0" err="1">
                <a:solidFill>
                  <a:srgbClr val="000000"/>
                </a:solidFill>
                <a:latin typeface="Cascadia Code" panose="020B0609020000020004" pitchFamily="49" charset="0"/>
                <a:cs typeface="Cascadia Code" panose="020B0609020000020004" pitchFamily="49" charset="0"/>
              </a:rPr>
              <a:t>resultat</a:t>
            </a:r>
            <a:r>
              <a:rPr lang="fr-FR" dirty="0">
                <a:solidFill>
                  <a:srgbClr val="000000"/>
                </a:solidFill>
                <a:latin typeface="Cascadia Code" panose="020B0609020000020004" pitchFamily="49" charset="0"/>
                <a:cs typeface="Cascadia Code" panose="020B0609020000020004" pitchFamily="49" charset="0"/>
              </a:rPr>
              <a:t> = </a:t>
            </a:r>
            <a:r>
              <a:rPr lang="fr-FR" dirty="0" err="1">
                <a:solidFill>
                  <a:srgbClr val="000000"/>
                </a:solidFill>
                <a:latin typeface="Cascadia Code" panose="020B0609020000020004" pitchFamily="49" charset="0"/>
                <a:cs typeface="Cascadia Code" panose="020B0609020000020004" pitchFamily="49" charset="0"/>
              </a:rPr>
              <a:t>resultat</a:t>
            </a:r>
            <a:r>
              <a:rPr lang="fr-FR" dirty="0">
                <a:solidFill>
                  <a:srgbClr val="000000"/>
                </a:solidFill>
                <a:latin typeface="Cascadia Code" panose="020B0609020000020004" pitchFamily="49" charset="0"/>
                <a:cs typeface="Cascadia Code" panose="020B0609020000020004" pitchFamily="49" charset="0"/>
              </a:rPr>
              <a:t> * i</a:t>
            </a:r>
          </a:p>
          <a:p>
            <a:pPr>
              <a:buNone/>
            </a:pPr>
            <a:r>
              <a:rPr lang="fr-FR" dirty="0">
                <a:solidFill>
                  <a:srgbClr val="000000"/>
                </a:solidFill>
                <a:latin typeface="Cascadia Code" panose="020B0609020000020004" pitchFamily="49" charset="0"/>
                <a:cs typeface="Cascadia Code" panose="020B0609020000020004" pitchFamily="49" charset="0"/>
              </a:rPr>
              <a:t>    </a:t>
            </a:r>
            <a:r>
              <a:rPr lang="fr-FR" dirty="0" err="1">
                <a:solidFill>
                  <a:srgbClr val="000000"/>
                </a:solidFill>
                <a:latin typeface="Cascadia Code" panose="020B0609020000020004" pitchFamily="49" charset="0"/>
                <a:cs typeface="Cascadia Code" panose="020B0609020000020004" pitchFamily="49" charset="0"/>
              </a:rPr>
              <a:t>print</a:t>
            </a:r>
            <a:r>
              <a:rPr lang="fr-FR" dirty="0">
                <a:solidFill>
                  <a:srgbClr val="000000"/>
                </a:solidFill>
                <a:latin typeface="Cascadia Code" panose="020B0609020000020004" pitchFamily="49" charset="0"/>
                <a:cs typeface="Cascadia Code" panose="020B0609020000020004" pitchFamily="49" charset="0"/>
              </a:rPr>
              <a:t>(</a:t>
            </a:r>
            <a:r>
              <a:rPr lang="fr-FR" dirty="0">
                <a:solidFill>
                  <a:srgbClr val="0000FF"/>
                </a:solidFill>
                <a:latin typeface="Cascadia Code" panose="020B0609020000020004" pitchFamily="49" charset="0"/>
                <a:cs typeface="Cascadia Code" panose="020B0609020000020004" pitchFamily="49" charset="0"/>
              </a:rPr>
              <a:t>f</a:t>
            </a:r>
            <a:r>
              <a:rPr lang="fr-FR" dirty="0">
                <a:solidFill>
                  <a:srgbClr val="A31515"/>
                </a:solidFill>
                <a:latin typeface="Cascadia Code" panose="020B0609020000020004" pitchFamily="49" charset="0"/>
                <a:cs typeface="Cascadia Code" panose="020B0609020000020004" pitchFamily="49" charset="0"/>
              </a:rPr>
              <a:t>"</a:t>
            </a:r>
            <a:r>
              <a:rPr lang="fr-FR" dirty="0">
                <a:solidFill>
                  <a:srgbClr val="000000"/>
                </a:solidFill>
                <a:latin typeface="Cascadia Code" panose="020B0609020000020004" pitchFamily="49" charset="0"/>
                <a:cs typeface="Cascadia Code" panose="020B0609020000020004" pitchFamily="49" charset="0"/>
              </a:rPr>
              <a:t>{</a:t>
            </a:r>
            <a:r>
              <a:rPr lang="fr-FR" dirty="0" err="1">
                <a:solidFill>
                  <a:srgbClr val="000000"/>
                </a:solidFill>
                <a:latin typeface="Cascadia Code" panose="020B0609020000020004" pitchFamily="49" charset="0"/>
                <a:cs typeface="Cascadia Code" panose="020B0609020000020004" pitchFamily="49" charset="0"/>
              </a:rPr>
              <a:t>ancien_resultat</a:t>
            </a:r>
            <a:r>
              <a:rPr lang="fr-FR" dirty="0">
                <a:solidFill>
                  <a:srgbClr val="000000"/>
                </a:solidFill>
                <a:latin typeface="Cascadia Code" panose="020B0609020000020004" pitchFamily="49" charset="0"/>
                <a:cs typeface="Cascadia Code" panose="020B0609020000020004" pitchFamily="49" charset="0"/>
              </a:rPr>
              <a:t> }</a:t>
            </a:r>
            <a:r>
              <a:rPr lang="fr-FR" dirty="0">
                <a:solidFill>
                  <a:srgbClr val="A31515"/>
                </a:solidFill>
                <a:latin typeface="Cascadia Code" panose="020B0609020000020004" pitchFamily="49" charset="0"/>
                <a:cs typeface="Cascadia Code" panose="020B0609020000020004" pitchFamily="49" charset="0"/>
              </a:rPr>
              <a:t> x </a:t>
            </a:r>
            <a:r>
              <a:rPr lang="fr-FR" dirty="0">
                <a:solidFill>
                  <a:srgbClr val="000000"/>
                </a:solidFill>
                <a:latin typeface="Cascadia Code" panose="020B0609020000020004" pitchFamily="49" charset="0"/>
                <a:cs typeface="Cascadia Code" panose="020B0609020000020004" pitchFamily="49" charset="0"/>
              </a:rPr>
              <a:t>{i}</a:t>
            </a:r>
            <a:r>
              <a:rPr lang="fr-FR" dirty="0">
                <a:solidFill>
                  <a:srgbClr val="A31515"/>
                </a:solidFill>
                <a:latin typeface="Cascadia Code" panose="020B0609020000020004" pitchFamily="49" charset="0"/>
                <a:cs typeface="Cascadia Code" panose="020B0609020000020004" pitchFamily="49" charset="0"/>
              </a:rPr>
              <a:t> = </a:t>
            </a:r>
            <a:r>
              <a:rPr lang="fr-FR" dirty="0">
                <a:solidFill>
                  <a:srgbClr val="000000"/>
                </a:solidFill>
                <a:latin typeface="Cascadia Code" panose="020B0609020000020004" pitchFamily="49" charset="0"/>
                <a:cs typeface="Cascadia Code" panose="020B0609020000020004" pitchFamily="49" charset="0"/>
              </a:rPr>
              <a:t>{</a:t>
            </a:r>
            <a:r>
              <a:rPr lang="fr-FR" dirty="0" err="1">
                <a:solidFill>
                  <a:srgbClr val="000000"/>
                </a:solidFill>
                <a:latin typeface="Cascadia Code" panose="020B0609020000020004" pitchFamily="49" charset="0"/>
                <a:cs typeface="Cascadia Code" panose="020B0609020000020004" pitchFamily="49" charset="0"/>
              </a:rPr>
              <a:t>resultat</a:t>
            </a:r>
            <a:r>
              <a:rPr lang="fr-FR" dirty="0">
                <a:solidFill>
                  <a:srgbClr val="000000"/>
                </a:solidFill>
                <a:latin typeface="Cascadia Code" panose="020B0609020000020004" pitchFamily="49" charset="0"/>
                <a:cs typeface="Cascadia Code" panose="020B0609020000020004" pitchFamily="49" charset="0"/>
              </a:rPr>
              <a:t>}</a:t>
            </a:r>
            <a:r>
              <a:rPr lang="fr-FR" dirty="0">
                <a:solidFill>
                  <a:srgbClr val="A31515"/>
                </a:solidFill>
                <a:latin typeface="Cascadia Code" panose="020B0609020000020004" pitchFamily="49" charset="0"/>
                <a:cs typeface="Cascadia Code" panose="020B0609020000020004" pitchFamily="49" charset="0"/>
              </a:rPr>
              <a:t>"</a:t>
            </a:r>
            <a:r>
              <a:rPr lang="fr-FR" dirty="0">
                <a:latin typeface="Cascadia Code" panose="020B0609020000020004" pitchFamily="49" charset="0"/>
                <a:cs typeface="Cascadia Code" panose="020B0609020000020004" pitchFamily="49" charset="0"/>
              </a:rPr>
              <a:t>)</a:t>
            </a:r>
          </a:p>
        </p:txBody>
      </p:sp>
    </p:spTree>
    <p:extLst>
      <p:ext uri="{BB962C8B-B14F-4D97-AF65-F5344CB8AC3E}">
        <p14:creationId xmlns:p14="http://schemas.microsoft.com/office/powerpoint/2010/main" val="16273670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3C7E4B-9836-17E0-63FD-3A01D833F955}"/>
              </a:ext>
            </a:extLst>
          </p:cNvPr>
          <p:cNvSpPr>
            <a:spLocks noGrp="1"/>
          </p:cNvSpPr>
          <p:nvPr>
            <p:ph type="title"/>
          </p:nvPr>
        </p:nvSpPr>
        <p:spPr/>
        <p:txBody>
          <a:bodyPr/>
          <a:lstStyle/>
          <a:p>
            <a:r>
              <a:rPr lang="fr-CA" dirty="0"/>
              <a:t>Exercice #2 </a:t>
            </a:r>
          </a:p>
        </p:txBody>
      </p:sp>
      <p:sp>
        <p:nvSpPr>
          <p:cNvPr id="3" name="Espace réservé du contenu 2">
            <a:extLst>
              <a:ext uri="{FF2B5EF4-FFF2-40B4-BE49-F238E27FC236}">
                <a16:creationId xmlns:a16="http://schemas.microsoft.com/office/drawing/2014/main" id="{4758406B-B216-9ED3-BE0C-6E82957148D0}"/>
              </a:ext>
            </a:extLst>
          </p:cNvPr>
          <p:cNvSpPr>
            <a:spLocks noGrp="1"/>
          </p:cNvSpPr>
          <p:nvPr>
            <p:ph idx="1"/>
          </p:nvPr>
        </p:nvSpPr>
        <p:spPr>
          <a:xfrm>
            <a:off x="1097280" y="1763828"/>
            <a:ext cx="4859900" cy="4023360"/>
          </a:xfrm>
        </p:spPr>
        <p:txBody>
          <a:bodyPr/>
          <a:lstStyle/>
          <a:p>
            <a:r>
              <a:rPr lang="fr-FR" dirty="0"/>
              <a:t>Créer un programme qui demande à l'utilisateur de saisir un nombre et qui affiche cette quantité de nombres de la suite de Fibonacci en partant du premier nombre.</a:t>
            </a:r>
          </a:p>
          <a:p>
            <a:r>
              <a:rPr lang="fr-FR" b="1" dirty="0"/>
              <a:t>Notez:</a:t>
            </a:r>
            <a:r>
              <a:rPr lang="fr-FR" dirty="0"/>
              <a:t> La suite de Fibonacci est une suite de nombres entiers où chaque terme après les deux premiers est la somme des deux termes précédents.</a:t>
            </a:r>
          </a:p>
        </p:txBody>
      </p:sp>
      <p:pic>
        <p:nvPicPr>
          <p:cNvPr id="5" name="Image 4">
            <a:extLst>
              <a:ext uri="{FF2B5EF4-FFF2-40B4-BE49-F238E27FC236}">
                <a16:creationId xmlns:a16="http://schemas.microsoft.com/office/drawing/2014/main" id="{0BE46AAF-EC8F-F436-3E73-FCA2D4E41127}"/>
              </a:ext>
            </a:extLst>
          </p:cNvPr>
          <p:cNvPicPr>
            <a:picLocks noChangeAspect="1"/>
          </p:cNvPicPr>
          <p:nvPr/>
        </p:nvPicPr>
        <p:blipFill>
          <a:blip r:embed="rId2"/>
          <a:srcRect r="41484"/>
          <a:stretch>
            <a:fillRect/>
          </a:stretch>
        </p:blipFill>
        <p:spPr>
          <a:xfrm>
            <a:off x="6126479" y="2060769"/>
            <a:ext cx="5941789" cy="3474801"/>
          </a:xfrm>
          <a:prstGeom prst="rect">
            <a:avLst/>
          </a:prstGeom>
        </p:spPr>
      </p:pic>
      <p:pic>
        <p:nvPicPr>
          <p:cNvPr id="7" name="Image 6">
            <a:extLst>
              <a:ext uri="{FF2B5EF4-FFF2-40B4-BE49-F238E27FC236}">
                <a16:creationId xmlns:a16="http://schemas.microsoft.com/office/drawing/2014/main" id="{83BDDD4D-FD4F-0F82-4B23-B2CC2D18853F}"/>
              </a:ext>
            </a:extLst>
          </p:cNvPr>
          <p:cNvPicPr>
            <a:picLocks noChangeAspect="1"/>
          </p:cNvPicPr>
          <p:nvPr/>
        </p:nvPicPr>
        <p:blipFill>
          <a:blip r:embed="rId3"/>
          <a:srcRect t="27237" b="27237"/>
          <a:stretch>
            <a:fillRect/>
          </a:stretch>
        </p:blipFill>
        <p:spPr>
          <a:xfrm>
            <a:off x="8670606" y="2521996"/>
            <a:ext cx="3320164" cy="445778"/>
          </a:xfrm>
          <a:prstGeom prst="rect">
            <a:avLst/>
          </a:prstGeom>
        </p:spPr>
      </p:pic>
      <p:pic>
        <p:nvPicPr>
          <p:cNvPr id="9" name="Image 8">
            <a:extLst>
              <a:ext uri="{FF2B5EF4-FFF2-40B4-BE49-F238E27FC236}">
                <a16:creationId xmlns:a16="http://schemas.microsoft.com/office/drawing/2014/main" id="{EDB32A91-005E-1445-9B74-669E36BEB0DA}"/>
              </a:ext>
            </a:extLst>
          </p:cNvPr>
          <p:cNvPicPr>
            <a:picLocks noChangeAspect="1"/>
          </p:cNvPicPr>
          <p:nvPr/>
        </p:nvPicPr>
        <p:blipFill>
          <a:blip r:embed="rId4"/>
          <a:stretch>
            <a:fillRect/>
          </a:stretch>
        </p:blipFill>
        <p:spPr>
          <a:xfrm>
            <a:off x="8996292" y="3332089"/>
            <a:ext cx="2668791" cy="594360"/>
          </a:xfrm>
          <a:prstGeom prst="rect">
            <a:avLst/>
          </a:prstGeom>
        </p:spPr>
      </p:pic>
      <p:sp>
        <p:nvSpPr>
          <p:cNvPr id="12" name="ZoneTexte 11">
            <a:extLst>
              <a:ext uri="{FF2B5EF4-FFF2-40B4-BE49-F238E27FC236}">
                <a16:creationId xmlns:a16="http://schemas.microsoft.com/office/drawing/2014/main" id="{3DA70C56-B39B-44B4-E9F8-B830124E577C}"/>
              </a:ext>
            </a:extLst>
          </p:cNvPr>
          <p:cNvSpPr txBox="1"/>
          <p:nvPr/>
        </p:nvSpPr>
        <p:spPr>
          <a:xfrm>
            <a:off x="1097280" y="4474594"/>
            <a:ext cx="4476939" cy="790903"/>
          </a:xfrm>
          <a:prstGeom prst="rect">
            <a:avLst/>
          </a:prstGeom>
          <a:noFill/>
          <a:ln w="28575">
            <a:solidFill>
              <a:schemeClr val="tx2"/>
            </a:solidFill>
          </a:ln>
        </p:spPr>
        <p:txBody>
          <a:bodyPr wrap="square" anchor="ctr">
            <a:noAutofit/>
          </a:bodyPr>
          <a:lstStyle/>
          <a:p>
            <a:pPr>
              <a:buNone/>
            </a:pPr>
            <a:r>
              <a:rPr lang="fr-FR" dirty="0">
                <a:solidFill>
                  <a:srgbClr val="0070C0"/>
                </a:solidFill>
                <a:latin typeface="Consolas" panose="020B0609020204030204" pitchFamily="49" charset="0"/>
              </a:rPr>
              <a:t>Veuillez saisir un nombre : 8</a:t>
            </a:r>
          </a:p>
          <a:p>
            <a:pPr>
              <a:buNone/>
            </a:pPr>
            <a:r>
              <a:rPr lang="fr-FR" dirty="0">
                <a:solidFill>
                  <a:srgbClr val="FF0000"/>
                </a:solidFill>
                <a:latin typeface="Consolas" panose="020B0609020204030204" pitchFamily="49" charset="0"/>
              </a:rPr>
              <a:t>0 1 1 2 3 5 8 13 21</a:t>
            </a:r>
          </a:p>
        </p:txBody>
      </p:sp>
    </p:spTree>
    <p:extLst>
      <p:ext uri="{BB962C8B-B14F-4D97-AF65-F5344CB8AC3E}">
        <p14:creationId xmlns:p14="http://schemas.microsoft.com/office/powerpoint/2010/main" val="29378138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40DD2C-8C4A-534A-85C9-0C3AF9CD3C8D}"/>
              </a:ext>
            </a:extLst>
          </p:cNvPr>
          <p:cNvSpPr>
            <a:spLocks noGrp="1"/>
          </p:cNvSpPr>
          <p:nvPr>
            <p:ph type="title"/>
          </p:nvPr>
        </p:nvSpPr>
        <p:spPr/>
        <p:txBody>
          <a:bodyPr/>
          <a:lstStyle/>
          <a:p>
            <a:r>
              <a:rPr lang="fr-CA" dirty="0"/>
              <a:t>Résultat</a:t>
            </a:r>
          </a:p>
        </p:txBody>
      </p:sp>
      <p:sp>
        <p:nvSpPr>
          <p:cNvPr id="4" name="Espace réservé du contenu 3">
            <a:extLst>
              <a:ext uri="{FF2B5EF4-FFF2-40B4-BE49-F238E27FC236}">
                <a16:creationId xmlns:a16="http://schemas.microsoft.com/office/drawing/2014/main" id="{F86B5627-C104-462F-B091-E96F77C13109}"/>
              </a:ext>
            </a:extLst>
          </p:cNvPr>
          <p:cNvSpPr txBox="1">
            <a:spLocks noGrp="1"/>
          </p:cNvSpPr>
          <p:nvPr>
            <p:ph idx="1"/>
          </p:nvPr>
        </p:nvSpPr>
        <p:spPr>
          <a:xfrm>
            <a:off x="1096963" y="1846263"/>
            <a:ext cx="10058400" cy="4022725"/>
          </a:xfrm>
          <a:prstGeom prst="rect">
            <a:avLst/>
          </a:prstGeom>
          <a:noFill/>
          <a:ln w="28575">
            <a:solidFill>
              <a:schemeClr val="accent1"/>
            </a:solidFill>
          </a:ln>
        </p:spPr>
        <p:txBody>
          <a:bodyPr wrap="square" lIns="144000" anchor="ctr">
            <a:noAutofit/>
          </a:bodyPr>
          <a:lstStyle/>
          <a:p>
            <a:pPr marL="36000" indent="-36000">
              <a:lnSpc>
                <a:spcPct val="100000"/>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f0 : int = </a:t>
            </a:r>
            <a:r>
              <a:rPr lang="en-CA" sz="1800" dirty="0">
                <a:solidFill>
                  <a:srgbClr val="116644"/>
                </a:solidFill>
                <a:latin typeface="Cascadia Code" panose="020B0609020000020004" pitchFamily="49" charset="0"/>
                <a:cs typeface="Cascadia Code" panose="020B0609020000020004" pitchFamily="49" charset="0"/>
              </a:rPr>
              <a:t>0</a:t>
            </a:r>
            <a:endParaRPr lang="en-CA" sz="1800" dirty="0">
              <a:solidFill>
                <a:srgbClr val="000000"/>
              </a:solidFill>
              <a:latin typeface="Cascadia Code" panose="020B0609020000020004" pitchFamily="49" charset="0"/>
              <a:cs typeface="Cascadia Code" panose="020B0609020000020004" pitchFamily="49" charset="0"/>
            </a:endParaRPr>
          </a:p>
          <a:p>
            <a:pPr marL="36000" indent="-36000">
              <a:lnSpc>
                <a:spcPct val="100000"/>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f1 : int = </a:t>
            </a:r>
            <a:r>
              <a:rPr lang="en-CA" sz="1800" dirty="0">
                <a:solidFill>
                  <a:srgbClr val="116644"/>
                </a:solidFill>
                <a:latin typeface="Cascadia Code" panose="020B0609020000020004" pitchFamily="49" charset="0"/>
                <a:cs typeface="Cascadia Code" panose="020B0609020000020004" pitchFamily="49" charset="0"/>
              </a:rPr>
              <a:t>1</a:t>
            </a:r>
            <a:endParaRPr lang="en-CA" sz="1800" dirty="0">
              <a:solidFill>
                <a:srgbClr val="000000"/>
              </a:solidFill>
              <a:latin typeface="Cascadia Code" panose="020B0609020000020004" pitchFamily="49" charset="0"/>
              <a:cs typeface="Cascadia Code" panose="020B0609020000020004" pitchFamily="49" charset="0"/>
            </a:endParaRPr>
          </a:p>
          <a:p>
            <a:pPr marL="36000" indent="-36000">
              <a:lnSpc>
                <a:spcPct val="100000"/>
              </a:lnSpc>
              <a:spcBef>
                <a:spcPts val="600"/>
              </a:spcBef>
              <a:buNone/>
            </a:pPr>
            <a:r>
              <a:rPr lang="en-CA" sz="1800" dirty="0" err="1">
                <a:solidFill>
                  <a:srgbClr val="000000"/>
                </a:solidFill>
                <a:latin typeface="Cascadia Code" panose="020B0609020000020004" pitchFamily="49" charset="0"/>
                <a:cs typeface="Cascadia Code" panose="020B0609020000020004" pitchFamily="49" charset="0"/>
              </a:rPr>
              <a:t>nombreIterations</a:t>
            </a:r>
            <a:r>
              <a:rPr lang="en-CA" sz="1800" dirty="0">
                <a:solidFill>
                  <a:srgbClr val="000000"/>
                </a:solidFill>
                <a:latin typeface="Cascadia Code" panose="020B0609020000020004" pitchFamily="49" charset="0"/>
                <a:cs typeface="Cascadia Code" panose="020B0609020000020004" pitchFamily="49" charset="0"/>
              </a:rPr>
              <a:t> : int = </a:t>
            </a:r>
            <a:r>
              <a:rPr lang="en-CA" sz="1800" dirty="0">
                <a:solidFill>
                  <a:srgbClr val="257693"/>
                </a:solidFill>
                <a:latin typeface="Cascadia Code" panose="020B0609020000020004" pitchFamily="49" charset="0"/>
                <a:cs typeface="Cascadia Code" panose="020B0609020000020004" pitchFamily="49" charset="0"/>
              </a:rPr>
              <a:t>int</a:t>
            </a:r>
            <a:r>
              <a:rPr lang="en-CA" sz="1800" dirty="0">
                <a:solidFill>
                  <a:srgbClr val="000000"/>
                </a:solidFill>
                <a:latin typeface="Cascadia Code" panose="020B0609020000020004" pitchFamily="49" charset="0"/>
                <a:cs typeface="Cascadia Code" panose="020B0609020000020004" pitchFamily="49" charset="0"/>
              </a:rPr>
              <a:t>(</a:t>
            </a:r>
            <a:r>
              <a:rPr lang="en-CA" sz="1800" dirty="0">
                <a:solidFill>
                  <a:srgbClr val="6A5221"/>
                </a:solidFill>
                <a:latin typeface="Cascadia Code" panose="020B0609020000020004" pitchFamily="49" charset="0"/>
                <a:cs typeface="Cascadia Code" panose="020B0609020000020004" pitchFamily="49" charset="0"/>
              </a:rPr>
              <a:t>input</a:t>
            </a:r>
            <a:r>
              <a:rPr lang="en-CA" sz="1800" dirty="0">
                <a:solidFill>
                  <a:srgbClr val="000000"/>
                </a:solidFill>
                <a:latin typeface="Cascadia Code" panose="020B0609020000020004" pitchFamily="49" charset="0"/>
                <a:cs typeface="Cascadia Code" panose="020B0609020000020004" pitchFamily="49" charset="0"/>
              </a:rPr>
              <a:t>(</a:t>
            </a:r>
            <a:r>
              <a:rPr lang="en-CA" sz="1800" dirty="0">
                <a:solidFill>
                  <a:srgbClr val="A31515"/>
                </a:solidFill>
                <a:latin typeface="Cascadia Code" panose="020B0609020000020004" pitchFamily="49" charset="0"/>
                <a:cs typeface="Cascadia Code" panose="020B0609020000020004" pitchFamily="49" charset="0"/>
              </a:rPr>
              <a:t>"</a:t>
            </a:r>
            <a:r>
              <a:rPr lang="en-CA" sz="1800" dirty="0" err="1">
                <a:solidFill>
                  <a:srgbClr val="A31515"/>
                </a:solidFill>
                <a:latin typeface="Cascadia Code" panose="020B0609020000020004" pitchFamily="49" charset="0"/>
                <a:cs typeface="Cascadia Code" panose="020B0609020000020004" pitchFamily="49" charset="0"/>
              </a:rPr>
              <a:t>Veuillez</a:t>
            </a:r>
            <a:r>
              <a:rPr lang="en-CA" sz="1800" dirty="0">
                <a:solidFill>
                  <a:srgbClr val="A31515"/>
                </a:solidFill>
                <a:latin typeface="Cascadia Code" panose="020B0609020000020004" pitchFamily="49" charset="0"/>
                <a:cs typeface="Cascadia Code" panose="020B0609020000020004" pitchFamily="49" charset="0"/>
              </a:rPr>
              <a:t> </a:t>
            </a:r>
            <a:r>
              <a:rPr lang="en-CA" sz="1800" dirty="0" err="1">
                <a:solidFill>
                  <a:srgbClr val="A31515"/>
                </a:solidFill>
                <a:latin typeface="Cascadia Code" panose="020B0609020000020004" pitchFamily="49" charset="0"/>
                <a:cs typeface="Cascadia Code" panose="020B0609020000020004" pitchFamily="49" charset="0"/>
              </a:rPr>
              <a:t>saisir</a:t>
            </a:r>
            <a:r>
              <a:rPr lang="en-CA" sz="1800" dirty="0">
                <a:solidFill>
                  <a:srgbClr val="A31515"/>
                </a:solidFill>
                <a:latin typeface="Cascadia Code" panose="020B0609020000020004" pitchFamily="49" charset="0"/>
                <a:cs typeface="Cascadia Code" panose="020B0609020000020004" pitchFamily="49" charset="0"/>
              </a:rPr>
              <a:t> un nombre: "</a:t>
            </a:r>
            <a:r>
              <a:rPr lang="en-CA" sz="1800" dirty="0">
                <a:solidFill>
                  <a:srgbClr val="000000"/>
                </a:solidFill>
                <a:latin typeface="Cascadia Code" panose="020B0609020000020004" pitchFamily="49" charset="0"/>
                <a:cs typeface="Cascadia Code" panose="020B0609020000020004" pitchFamily="49" charset="0"/>
              </a:rPr>
              <a:t>))</a:t>
            </a:r>
          </a:p>
          <a:p>
            <a:pPr marL="36000" indent="-36000">
              <a:lnSpc>
                <a:spcPct val="100000"/>
              </a:lnSpc>
              <a:spcBef>
                <a:spcPts val="600"/>
              </a:spcBef>
              <a:buNone/>
            </a:pPr>
            <a:r>
              <a:rPr lang="en-CA" sz="1800" dirty="0" err="1">
                <a:solidFill>
                  <a:srgbClr val="000000"/>
                </a:solidFill>
                <a:latin typeface="Cascadia Code" panose="020B0609020000020004" pitchFamily="49" charset="0"/>
                <a:cs typeface="Cascadia Code" panose="020B0609020000020004" pitchFamily="49" charset="0"/>
              </a:rPr>
              <a:t>resultat</a:t>
            </a:r>
            <a:r>
              <a:rPr lang="en-CA" sz="1800" dirty="0">
                <a:solidFill>
                  <a:srgbClr val="000000"/>
                </a:solidFill>
                <a:latin typeface="Cascadia Code" panose="020B0609020000020004" pitchFamily="49" charset="0"/>
                <a:cs typeface="Cascadia Code" panose="020B0609020000020004" pitchFamily="49" charset="0"/>
              </a:rPr>
              <a:t> : str = </a:t>
            </a:r>
            <a:r>
              <a:rPr lang="en-CA" sz="1800" dirty="0">
                <a:solidFill>
                  <a:srgbClr val="A31515"/>
                </a:solidFill>
                <a:latin typeface="Cascadia Code" panose="020B0609020000020004" pitchFamily="49" charset="0"/>
                <a:cs typeface="Cascadia Code" panose="020B0609020000020004" pitchFamily="49" charset="0"/>
              </a:rPr>
              <a:t>""</a:t>
            </a:r>
          </a:p>
          <a:p>
            <a:pPr marL="36000" indent="-36000">
              <a:lnSpc>
                <a:spcPct val="100000"/>
              </a:lnSpc>
              <a:spcBef>
                <a:spcPts val="600"/>
              </a:spcBef>
              <a:buNone/>
            </a:pPr>
            <a:r>
              <a:rPr lang="en-CA" sz="1800" dirty="0">
                <a:solidFill>
                  <a:srgbClr val="9723B4"/>
                </a:solidFill>
                <a:latin typeface="Cascadia Code" panose="020B0609020000020004" pitchFamily="49" charset="0"/>
                <a:cs typeface="Cascadia Code" panose="020B0609020000020004" pitchFamily="49" charset="0"/>
              </a:rPr>
              <a:t>for</a:t>
            </a:r>
            <a:r>
              <a:rPr lang="en-CA" sz="1800" dirty="0">
                <a:solidFill>
                  <a:srgbClr val="000000"/>
                </a:solidFill>
                <a:latin typeface="Cascadia Code" panose="020B0609020000020004" pitchFamily="49" charset="0"/>
                <a:cs typeface="Cascadia Code" panose="020B0609020000020004" pitchFamily="49" charset="0"/>
              </a:rPr>
              <a:t> </a:t>
            </a:r>
            <a:r>
              <a:rPr lang="en-CA" sz="1800" dirty="0" err="1">
                <a:solidFill>
                  <a:srgbClr val="000000"/>
                </a:solidFill>
                <a:latin typeface="Cascadia Code" panose="020B0609020000020004" pitchFamily="49" charset="0"/>
                <a:cs typeface="Cascadia Code" panose="020B0609020000020004" pitchFamily="49" charset="0"/>
              </a:rPr>
              <a:t>i</a:t>
            </a:r>
            <a:r>
              <a:rPr lang="en-CA" sz="1800" dirty="0">
                <a:solidFill>
                  <a:srgbClr val="000000"/>
                </a:solidFill>
                <a:latin typeface="Cascadia Code" panose="020B0609020000020004" pitchFamily="49" charset="0"/>
                <a:cs typeface="Cascadia Code" panose="020B0609020000020004" pitchFamily="49" charset="0"/>
              </a:rPr>
              <a:t> </a:t>
            </a:r>
            <a:r>
              <a:rPr lang="en-CA" sz="1800" dirty="0">
                <a:solidFill>
                  <a:srgbClr val="0000FF"/>
                </a:solidFill>
                <a:latin typeface="Cascadia Code" panose="020B0609020000020004" pitchFamily="49" charset="0"/>
                <a:cs typeface="Cascadia Code" panose="020B0609020000020004" pitchFamily="49" charset="0"/>
              </a:rPr>
              <a:t>in</a:t>
            </a:r>
            <a:r>
              <a:rPr lang="en-CA" sz="1800" dirty="0">
                <a:solidFill>
                  <a:srgbClr val="000000"/>
                </a:solidFill>
                <a:latin typeface="Cascadia Code" panose="020B0609020000020004" pitchFamily="49" charset="0"/>
                <a:cs typeface="Cascadia Code" panose="020B0609020000020004" pitchFamily="49" charset="0"/>
              </a:rPr>
              <a:t> </a:t>
            </a:r>
            <a:r>
              <a:rPr lang="en-CA" sz="1800" dirty="0">
                <a:solidFill>
                  <a:srgbClr val="6A5221"/>
                </a:solidFill>
                <a:latin typeface="Cascadia Code" panose="020B0609020000020004" pitchFamily="49" charset="0"/>
                <a:cs typeface="Cascadia Code" panose="020B0609020000020004" pitchFamily="49" charset="0"/>
              </a:rPr>
              <a:t>range</a:t>
            </a:r>
            <a:r>
              <a:rPr lang="en-CA" sz="1800" dirty="0">
                <a:solidFill>
                  <a:srgbClr val="000000"/>
                </a:solidFill>
                <a:latin typeface="Cascadia Code" panose="020B0609020000020004" pitchFamily="49" charset="0"/>
                <a:cs typeface="Cascadia Code" panose="020B0609020000020004" pitchFamily="49" charset="0"/>
              </a:rPr>
              <a:t>(</a:t>
            </a:r>
            <a:r>
              <a:rPr lang="en-CA" sz="1800" dirty="0" err="1">
                <a:solidFill>
                  <a:srgbClr val="000000"/>
                </a:solidFill>
                <a:latin typeface="Cascadia Code" panose="020B0609020000020004" pitchFamily="49" charset="0"/>
                <a:cs typeface="Cascadia Code" panose="020B0609020000020004" pitchFamily="49" charset="0"/>
              </a:rPr>
              <a:t>nombreIterations</a:t>
            </a:r>
            <a:r>
              <a:rPr lang="en-CA" sz="1800" dirty="0">
                <a:solidFill>
                  <a:srgbClr val="000000"/>
                </a:solidFill>
                <a:latin typeface="Cascadia Code" panose="020B0609020000020004" pitchFamily="49" charset="0"/>
                <a:cs typeface="Cascadia Code" panose="020B0609020000020004" pitchFamily="49" charset="0"/>
              </a:rPr>
              <a:t> + </a:t>
            </a:r>
            <a:r>
              <a:rPr lang="en-CA" sz="1800" dirty="0">
                <a:solidFill>
                  <a:srgbClr val="116644"/>
                </a:solidFill>
                <a:latin typeface="Cascadia Code" panose="020B0609020000020004" pitchFamily="49" charset="0"/>
                <a:cs typeface="Cascadia Code" panose="020B0609020000020004" pitchFamily="49" charset="0"/>
              </a:rPr>
              <a:t>1</a:t>
            </a:r>
            <a:r>
              <a:rPr lang="en-CA" sz="1800" dirty="0">
                <a:solidFill>
                  <a:srgbClr val="000000"/>
                </a:solidFill>
                <a:latin typeface="Cascadia Code" panose="020B0609020000020004" pitchFamily="49" charset="0"/>
                <a:cs typeface="Cascadia Code" panose="020B0609020000020004" pitchFamily="49" charset="0"/>
              </a:rPr>
              <a:t>) :</a:t>
            </a:r>
          </a:p>
          <a:p>
            <a:pPr marL="36000" indent="-36000">
              <a:lnSpc>
                <a:spcPct val="100000"/>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    </a:t>
            </a:r>
            <a:r>
              <a:rPr lang="en-CA" sz="1800" dirty="0" err="1">
                <a:solidFill>
                  <a:srgbClr val="000000"/>
                </a:solidFill>
                <a:latin typeface="Cascadia Code" panose="020B0609020000020004" pitchFamily="49" charset="0"/>
                <a:cs typeface="Cascadia Code" panose="020B0609020000020004" pitchFamily="49" charset="0"/>
              </a:rPr>
              <a:t>resultat</a:t>
            </a:r>
            <a:r>
              <a:rPr lang="en-CA" sz="1800" dirty="0">
                <a:solidFill>
                  <a:srgbClr val="000000"/>
                </a:solidFill>
                <a:latin typeface="Cascadia Code" panose="020B0609020000020004" pitchFamily="49" charset="0"/>
                <a:cs typeface="Cascadia Code" panose="020B0609020000020004" pitchFamily="49" charset="0"/>
              </a:rPr>
              <a:t> += </a:t>
            </a:r>
            <a:r>
              <a:rPr lang="en-CA" sz="1800" dirty="0">
                <a:solidFill>
                  <a:srgbClr val="0000FF"/>
                </a:solidFill>
                <a:latin typeface="Cascadia Code" panose="020B0609020000020004" pitchFamily="49" charset="0"/>
                <a:cs typeface="Cascadia Code" panose="020B0609020000020004" pitchFamily="49" charset="0"/>
              </a:rPr>
              <a:t>f</a:t>
            </a:r>
            <a:r>
              <a:rPr lang="en-CA" sz="1800" dirty="0">
                <a:solidFill>
                  <a:srgbClr val="A31515"/>
                </a:solidFill>
                <a:latin typeface="Cascadia Code" panose="020B0609020000020004" pitchFamily="49" charset="0"/>
                <a:cs typeface="Cascadia Code" panose="020B0609020000020004" pitchFamily="49" charset="0"/>
              </a:rPr>
              <a:t>"</a:t>
            </a:r>
            <a:r>
              <a:rPr lang="en-CA" sz="1800" dirty="0">
                <a:solidFill>
                  <a:srgbClr val="000000"/>
                </a:solidFill>
                <a:latin typeface="Cascadia Code" panose="020B0609020000020004" pitchFamily="49" charset="0"/>
                <a:cs typeface="Cascadia Code" panose="020B0609020000020004" pitchFamily="49" charset="0"/>
              </a:rPr>
              <a:t>{f0}</a:t>
            </a:r>
            <a:r>
              <a:rPr lang="en-CA" sz="1800" dirty="0">
                <a:solidFill>
                  <a:srgbClr val="A31515"/>
                </a:solidFill>
                <a:latin typeface="Cascadia Code" panose="020B0609020000020004" pitchFamily="49" charset="0"/>
                <a:cs typeface="Cascadia Code" panose="020B0609020000020004" pitchFamily="49" charset="0"/>
              </a:rPr>
              <a:t> "</a:t>
            </a:r>
            <a:endParaRPr lang="en-CA" sz="1800" dirty="0">
              <a:solidFill>
                <a:srgbClr val="000000"/>
              </a:solidFill>
              <a:latin typeface="Cascadia Code" panose="020B0609020000020004" pitchFamily="49" charset="0"/>
              <a:cs typeface="Cascadia Code" panose="020B0609020000020004" pitchFamily="49" charset="0"/>
            </a:endParaRPr>
          </a:p>
          <a:p>
            <a:pPr marL="36000" indent="-36000">
              <a:lnSpc>
                <a:spcPct val="100000"/>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    </a:t>
            </a:r>
            <a:r>
              <a:rPr lang="en-CA" sz="1800" dirty="0" err="1">
                <a:solidFill>
                  <a:srgbClr val="000000"/>
                </a:solidFill>
                <a:latin typeface="Cascadia Code" panose="020B0609020000020004" pitchFamily="49" charset="0"/>
                <a:cs typeface="Cascadia Code" panose="020B0609020000020004" pitchFamily="49" charset="0"/>
              </a:rPr>
              <a:t>ftemp</a:t>
            </a:r>
            <a:r>
              <a:rPr lang="en-CA" sz="1800" dirty="0">
                <a:solidFill>
                  <a:srgbClr val="000000"/>
                </a:solidFill>
                <a:latin typeface="Cascadia Code" panose="020B0609020000020004" pitchFamily="49" charset="0"/>
                <a:cs typeface="Cascadia Code" panose="020B0609020000020004" pitchFamily="49" charset="0"/>
              </a:rPr>
              <a:t> : int = f0 </a:t>
            </a:r>
          </a:p>
          <a:p>
            <a:pPr marL="36000" indent="-36000">
              <a:lnSpc>
                <a:spcPct val="100000"/>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    f0 = f1</a:t>
            </a:r>
          </a:p>
          <a:p>
            <a:pPr marL="36000" indent="-36000">
              <a:lnSpc>
                <a:spcPct val="100000"/>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    f1 = </a:t>
            </a:r>
            <a:r>
              <a:rPr lang="en-CA" sz="1800" dirty="0" err="1">
                <a:solidFill>
                  <a:srgbClr val="000000"/>
                </a:solidFill>
                <a:latin typeface="Cascadia Code" panose="020B0609020000020004" pitchFamily="49" charset="0"/>
                <a:cs typeface="Cascadia Code" panose="020B0609020000020004" pitchFamily="49" charset="0"/>
              </a:rPr>
              <a:t>ftemp</a:t>
            </a:r>
            <a:r>
              <a:rPr lang="en-CA" sz="1800" dirty="0">
                <a:solidFill>
                  <a:srgbClr val="000000"/>
                </a:solidFill>
                <a:latin typeface="Cascadia Code" panose="020B0609020000020004" pitchFamily="49" charset="0"/>
                <a:cs typeface="Cascadia Code" panose="020B0609020000020004" pitchFamily="49" charset="0"/>
              </a:rPr>
              <a:t> + f1</a:t>
            </a:r>
          </a:p>
          <a:p>
            <a:pPr marL="36000" indent="-36000">
              <a:lnSpc>
                <a:spcPct val="100000"/>
              </a:lnSpc>
              <a:spcBef>
                <a:spcPts val="600"/>
              </a:spcBef>
              <a:buNone/>
            </a:pPr>
            <a:r>
              <a:rPr lang="en-CA" sz="1800" dirty="0">
                <a:solidFill>
                  <a:srgbClr val="6A5221"/>
                </a:solidFill>
                <a:latin typeface="Cascadia Code" panose="020B0609020000020004" pitchFamily="49" charset="0"/>
                <a:cs typeface="Cascadia Code" panose="020B0609020000020004" pitchFamily="49" charset="0"/>
              </a:rPr>
              <a:t>print</a:t>
            </a:r>
            <a:r>
              <a:rPr lang="en-CA" sz="1800" dirty="0">
                <a:solidFill>
                  <a:srgbClr val="000000"/>
                </a:solidFill>
                <a:latin typeface="Cascadia Code" panose="020B0609020000020004" pitchFamily="49" charset="0"/>
                <a:cs typeface="Cascadia Code" panose="020B0609020000020004" pitchFamily="49" charset="0"/>
              </a:rPr>
              <a:t>(</a:t>
            </a:r>
            <a:r>
              <a:rPr lang="en-CA" sz="1800" dirty="0" err="1">
                <a:solidFill>
                  <a:srgbClr val="000000"/>
                </a:solidFill>
                <a:latin typeface="Cascadia Code" panose="020B0609020000020004" pitchFamily="49" charset="0"/>
                <a:cs typeface="Cascadia Code" panose="020B0609020000020004" pitchFamily="49" charset="0"/>
              </a:rPr>
              <a:t>resultat</a:t>
            </a:r>
            <a:r>
              <a:rPr lang="en-CA" sz="1800" dirty="0">
                <a:solidFill>
                  <a:srgbClr val="000000"/>
                </a:solidFill>
                <a:latin typeface="Cascadia Code" panose="020B0609020000020004" pitchFamily="49" charset="0"/>
                <a:cs typeface="Cascadia Code" panose="020B0609020000020004" pitchFamily="49" charset="0"/>
              </a:rPr>
              <a:t>)</a:t>
            </a:r>
          </a:p>
        </p:txBody>
      </p:sp>
    </p:spTree>
    <p:extLst>
      <p:ext uri="{BB962C8B-B14F-4D97-AF65-F5344CB8AC3E}">
        <p14:creationId xmlns:p14="http://schemas.microsoft.com/office/powerpoint/2010/main" val="30314018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92E14-11D5-6188-666D-A5A1A2A3B73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EC5FBB6-EB4F-F683-06CD-2C9E1A205C1A}"/>
              </a:ext>
            </a:extLst>
          </p:cNvPr>
          <p:cNvSpPr>
            <a:spLocks noGrp="1"/>
          </p:cNvSpPr>
          <p:nvPr>
            <p:ph type="title"/>
          </p:nvPr>
        </p:nvSpPr>
        <p:spPr/>
        <p:txBody>
          <a:bodyPr/>
          <a:lstStyle/>
          <a:p>
            <a:r>
              <a:rPr lang="fr-CA" dirty="0"/>
              <a:t>Résultat (version </a:t>
            </a:r>
            <a:r>
              <a:rPr lang="fr-CA" dirty="0" err="1"/>
              <a:t>while</a:t>
            </a:r>
            <a:r>
              <a:rPr lang="fr-CA" dirty="0"/>
              <a:t>)</a:t>
            </a:r>
          </a:p>
        </p:txBody>
      </p:sp>
      <p:sp>
        <p:nvSpPr>
          <p:cNvPr id="4" name="Espace réservé du contenu 3">
            <a:extLst>
              <a:ext uri="{FF2B5EF4-FFF2-40B4-BE49-F238E27FC236}">
                <a16:creationId xmlns:a16="http://schemas.microsoft.com/office/drawing/2014/main" id="{27284D52-0F44-E3BD-1E69-E89B16DF4B53}"/>
              </a:ext>
            </a:extLst>
          </p:cNvPr>
          <p:cNvSpPr txBox="1">
            <a:spLocks noGrp="1"/>
          </p:cNvSpPr>
          <p:nvPr>
            <p:ph idx="1"/>
          </p:nvPr>
        </p:nvSpPr>
        <p:spPr>
          <a:xfrm>
            <a:off x="1096963" y="1846263"/>
            <a:ext cx="10058400" cy="4319147"/>
          </a:xfrm>
          <a:prstGeom prst="rect">
            <a:avLst/>
          </a:prstGeom>
          <a:noFill/>
          <a:ln w="28575">
            <a:solidFill>
              <a:schemeClr val="accent1"/>
            </a:solidFill>
          </a:ln>
        </p:spPr>
        <p:txBody>
          <a:bodyPr wrap="square" lIns="144000" anchor="ctr">
            <a:noAutofit/>
          </a:bodyPr>
          <a:lstStyle/>
          <a:p>
            <a:pPr marL="144000" indent="-144000">
              <a:lnSpc>
                <a:spcPts val="1425"/>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f0 : int = </a:t>
            </a:r>
            <a:r>
              <a:rPr lang="en-CA" sz="1800" dirty="0">
                <a:solidFill>
                  <a:srgbClr val="116644"/>
                </a:solidFill>
                <a:latin typeface="Cascadia Code" panose="020B0609020000020004" pitchFamily="49" charset="0"/>
                <a:cs typeface="Cascadia Code" panose="020B0609020000020004" pitchFamily="49" charset="0"/>
              </a:rPr>
              <a:t>0</a:t>
            </a:r>
            <a:endParaRPr lang="en-CA" sz="1800" dirty="0">
              <a:solidFill>
                <a:srgbClr val="000000"/>
              </a:solidFill>
              <a:latin typeface="Cascadia Code" panose="020B0609020000020004" pitchFamily="49" charset="0"/>
              <a:cs typeface="Cascadia Code" panose="020B0609020000020004" pitchFamily="49" charset="0"/>
            </a:endParaRPr>
          </a:p>
          <a:p>
            <a:pPr marL="144000" indent="-144000">
              <a:lnSpc>
                <a:spcPts val="1425"/>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f1 : int = </a:t>
            </a:r>
            <a:r>
              <a:rPr lang="en-CA" sz="1800" dirty="0">
                <a:solidFill>
                  <a:srgbClr val="116644"/>
                </a:solidFill>
                <a:latin typeface="Cascadia Code" panose="020B0609020000020004" pitchFamily="49" charset="0"/>
                <a:cs typeface="Cascadia Code" panose="020B0609020000020004" pitchFamily="49" charset="0"/>
              </a:rPr>
              <a:t>1</a:t>
            </a:r>
            <a:br>
              <a:rPr lang="en-CA" sz="1800" dirty="0">
                <a:solidFill>
                  <a:srgbClr val="000000"/>
                </a:solidFill>
                <a:latin typeface="Cascadia Code" panose="020B0609020000020004" pitchFamily="49" charset="0"/>
                <a:cs typeface="Cascadia Code" panose="020B0609020000020004" pitchFamily="49" charset="0"/>
              </a:rPr>
            </a:br>
            <a:endParaRPr lang="en-CA" sz="1800" dirty="0">
              <a:solidFill>
                <a:srgbClr val="000000"/>
              </a:solidFill>
              <a:latin typeface="Cascadia Code" panose="020B0609020000020004" pitchFamily="49" charset="0"/>
              <a:cs typeface="Cascadia Code" panose="020B0609020000020004" pitchFamily="49" charset="0"/>
            </a:endParaRPr>
          </a:p>
          <a:p>
            <a:pPr marL="144000" indent="-144000">
              <a:lnSpc>
                <a:spcPts val="1425"/>
              </a:lnSpc>
              <a:spcBef>
                <a:spcPts val="600"/>
              </a:spcBef>
              <a:buNone/>
            </a:pPr>
            <a:r>
              <a:rPr lang="en-CA" sz="1800" dirty="0" err="1">
                <a:solidFill>
                  <a:srgbClr val="000000"/>
                </a:solidFill>
                <a:latin typeface="Cascadia Code" panose="020B0609020000020004" pitchFamily="49" charset="0"/>
                <a:cs typeface="Cascadia Code" panose="020B0609020000020004" pitchFamily="49" charset="0"/>
              </a:rPr>
              <a:t>nombreIterations</a:t>
            </a:r>
            <a:r>
              <a:rPr lang="en-CA" sz="1800" dirty="0">
                <a:solidFill>
                  <a:srgbClr val="000000"/>
                </a:solidFill>
                <a:latin typeface="Cascadia Code" panose="020B0609020000020004" pitchFamily="49" charset="0"/>
                <a:cs typeface="Cascadia Code" panose="020B0609020000020004" pitchFamily="49" charset="0"/>
              </a:rPr>
              <a:t> : int = </a:t>
            </a:r>
            <a:r>
              <a:rPr lang="en-CA" sz="1800" dirty="0">
                <a:solidFill>
                  <a:srgbClr val="257693"/>
                </a:solidFill>
                <a:latin typeface="Cascadia Code" panose="020B0609020000020004" pitchFamily="49" charset="0"/>
                <a:cs typeface="Cascadia Code" panose="020B0609020000020004" pitchFamily="49" charset="0"/>
              </a:rPr>
              <a:t>int</a:t>
            </a:r>
            <a:r>
              <a:rPr lang="en-CA" sz="1800" dirty="0">
                <a:solidFill>
                  <a:srgbClr val="000000"/>
                </a:solidFill>
                <a:latin typeface="Cascadia Code" panose="020B0609020000020004" pitchFamily="49" charset="0"/>
                <a:cs typeface="Cascadia Code" panose="020B0609020000020004" pitchFamily="49" charset="0"/>
              </a:rPr>
              <a:t>(</a:t>
            </a:r>
            <a:r>
              <a:rPr lang="en-CA" sz="1800" dirty="0">
                <a:solidFill>
                  <a:srgbClr val="6A5221"/>
                </a:solidFill>
                <a:latin typeface="Cascadia Code" panose="020B0609020000020004" pitchFamily="49" charset="0"/>
                <a:cs typeface="Cascadia Code" panose="020B0609020000020004" pitchFamily="49" charset="0"/>
              </a:rPr>
              <a:t>input</a:t>
            </a:r>
            <a:r>
              <a:rPr lang="en-CA" sz="1800" dirty="0">
                <a:solidFill>
                  <a:srgbClr val="000000"/>
                </a:solidFill>
                <a:latin typeface="Cascadia Code" panose="020B0609020000020004" pitchFamily="49" charset="0"/>
                <a:cs typeface="Cascadia Code" panose="020B0609020000020004" pitchFamily="49" charset="0"/>
              </a:rPr>
              <a:t>(</a:t>
            </a:r>
            <a:r>
              <a:rPr lang="en-CA" sz="1800" dirty="0">
                <a:solidFill>
                  <a:srgbClr val="A31515"/>
                </a:solidFill>
                <a:latin typeface="Cascadia Code" panose="020B0609020000020004" pitchFamily="49" charset="0"/>
                <a:cs typeface="Cascadia Code" panose="020B0609020000020004" pitchFamily="49" charset="0"/>
              </a:rPr>
              <a:t>"</a:t>
            </a:r>
            <a:r>
              <a:rPr lang="en-CA" sz="1800" dirty="0" err="1">
                <a:solidFill>
                  <a:srgbClr val="A31515"/>
                </a:solidFill>
                <a:latin typeface="Cascadia Code" panose="020B0609020000020004" pitchFamily="49" charset="0"/>
                <a:cs typeface="Cascadia Code" panose="020B0609020000020004" pitchFamily="49" charset="0"/>
              </a:rPr>
              <a:t>Veuillez</a:t>
            </a:r>
            <a:r>
              <a:rPr lang="en-CA" sz="1800" dirty="0">
                <a:solidFill>
                  <a:srgbClr val="A31515"/>
                </a:solidFill>
                <a:latin typeface="Cascadia Code" panose="020B0609020000020004" pitchFamily="49" charset="0"/>
                <a:cs typeface="Cascadia Code" panose="020B0609020000020004" pitchFamily="49" charset="0"/>
              </a:rPr>
              <a:t> </a:t>
            </a:r>
            <a:r>
              <a:rPr lang="en-CA" sz="1800" dirty="0" err="1">
                <a:solidFill>
                  <a:srgbClr val="A31515"/>
                </a:solidFill>
                <a:latin typeface="Cascadia Code" panose="020B0609020000020004" pitchFamily="49" charset="0"/>
                <a:cs typeface="Cascadia Code" panose="020B0609020000020004" pitchFamily="49" charset="0"/>
              </a:rPr>
              <a:t>saisir</a:t>
            </a:r>
            <a:r>
              <a:rPr lang="en-CA" sz="1800" dirty="0">
                <a:solidFill>
                  <a:srgbClr val="A31515"/>
                </a:solidFill>
                <a:latin typeface="Cascadia Code" panose="020B0609020000020004" pitchFamily="49" charset="0"/>
                <a:cs typeface="Cascadia Code" panose="020B0609020000020004" pitchFamily="49" charset="0"/>
              </a:rPr>
              <a:t> un nombre: "</a:t>
            </a:r>
            <a:r>
              <a:rPr lang="en-CA" sz="1800" dirty="0">
                <a:solidFill>
                  <a:srgbClr val="000000"/>
                </a:solidFill>
                <a:latin typeface="Cascadia Code" panose="020B0609020000020004" pitchFamily="49" charset="0"/>
                <a:cs typeface="Cascadia Code" panose="020B0609020000020004" pitchFamily="49" charset="0"/>
              </a:rPr>
              <a:t>))</a:t>
            </a:r>
          </a:p>
          <a:p>
            <a:pPr marL="144000" indent="-144000">
              <a:lnSpc>
                <a:spcPts val="1425"/>
              </a:lnSpc>
              <a:spcBef>
                <a:spcPts val="600"/>
              </a:spcBef>
              <a:buNone/>
            </a:pPr>
            <a:endParaRPr lang="en-CA" sz="1800" dirty="0">
              <a:solidFill>
                <a:srgbClr val="000000"/>
              </a:solidFill>
              <a:latin typeface="Cascadia Code" panose="020B0609020000020004" pitchFamily="49" charset="0"/>
              <a:cs typeface="Cascadia Code" panose="020B0609020000020004" pitchFamily="49" charset="0"/>
            </a:endParaRPr>
          </a:p>
          <a:p>
            <a:pPr marL="144000" indent="-144000">
              <a:lnSpc>
                <a:spcPts val="1425"/>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n : int = </a:t>
            </a:r>
            <a:r>
              <a:rPr lang="en-CA" sz="1800" dirty="0">
                <a:solidFill>
                  <a:srgbClr val="116644"/>
                </a:solidFill>
                <a:latin typeface="Cascadia Code" panose="020B0609020000020004" pitchFamily="49" charset="0"/>
                <a:cs typeface="Cascadia Code" panose="020B0609020000020004" pitchFamily="49" charset="0"/>
              </a:rPr>
              <a:t>0</a:t>
            </a:r>
            <a:endParaRPr lang="en-CA" sz="1800" dirty="0">
              <a:solidFill>
                <a:srgbClr val="000000"/>
              </a:solidFill>
              <a:latin typeface="Cascadia Code" panose="020B0609020000020004" pitchFamily="49" charset="0"/>
              <a:cs typeface="Cascadia Code" panose="020B0609020000020004" pitchFamily="49" charset="0"/>
            </a:endParaRPr>
          </a:p>
          <a:p>
            <a:pPr marL="144000" indent="-144000">
              <a:lnSpc>
                <a:spcPts val="1425"/>
              </a:lnSpc>
              <a:spcBef>
                <a:spcPts val="600"/>
              </a:spcBef>
              <a:buNone/>
            </a:pPr>
            <a:r>
              <a:rPr lang="en-CA" sz="1800" dirty="0" err="1">
                <a:solidFill>
                  <a:srgbClr val="000000"/>
                </a:solidFill>
                <a:latin typeface="Cascadia Code" panose="020B0609020000020004" pitchFamily="49" charset="0"/>
                <a:cs typeface="Cascadia Code" panose="020B0609020000020004" pitchFamily="49" charset="0"/>
              </a:rPr>
              <a:t>resultat</a:t>
            </a:r>
            <a:r>
              <a:rPr lang="en-CA" sz="1800" dirty="0">
                <a:solidFill>
                  <a:srgbClr val="000000"/>
                </a:solidFill>
                <a:latin typeface="Cascadia Code" panose="020B0609020000020004" pitchFamily="49" charset="0"/>
                <a:cs typeface="Cascadia Code" panose="020B0609020000020004" pitchFamily="49" charset="0"/>
              </a:rPr>
              <a:t> : str = </a:t>
            </a:r>
            <a:r>
              <a:rPr lang="en-CA" sz="1800" dirty="0">
                <a:solidFill>
                  <a:srgbClr val="A31515"/>
                </a:solidFill>
                <a:latin typeface="Cascadia Code" panose="020B0609020000020004" pitchFamily="49" charset="0"/>
                <a:cs typeface="Cascadia Code" panose="020B0609020000020004" pitchFamily="49" charset="0"/>
              </a:rPr>
              <a:t>""</a:t>
            </a:r>
            <a:endParaRPr lang="en-CA" sz="1800" dirty="0">
              <a:solidFill>
                <a:srgbClr val="000000"/>
              </a:solidFill>
              <a:latin typeface="Cascadia Code" panose="020B0609020000020004" pitchFamily="49" charset="0"/>
              <a:cs typeface="Cascadia Code" panose="020B0609020000020004" pitchFamily="49" charset="0"/>
            </a:endParaRPr>
          </a:p>
          <a:p>
            <a:pPr marL="144000" indent="-144000">
              <a:lnSpc>
                <a:spcPts val="1425"/>
              </a:lnSpc>
              <a:spcBef>
                <a:spcPts val="600"/>
              </a:spcBef>
              <a:buNone/>
            </a:pPr>
            <a:r>
              <a:rPr lang="en-CA" sz="1800" dirty="0">
                <a:solidFill>
                  <a:srgbClr val="9723B4"/>
                </a:solidFill>
                <a:latin typeface="Cascadia Code" panose="020B0609020000020004" pitchFamily="49" charset="0"/>
                <a:cs typeface="Cascadia Code" panose="020B0609020000020004" pitchFamily="49" charset="0"/>
              </a:rPr>
              <a:t>while</a:t>
            </a:r>
            <a:r>
              <a:rPr lang="en-CA" sz="1800" dirty="0">
                <a:solidFill>
                  <a:srgbClr val="000000"/>
                </a:solidFill>
                <a:latin typeface="Cascadia Code" panose="020B0609020000020004" pitchFamily="49" charset="0"/>
                <a:cs typeface="Cascadia Code" panose="020B0609020000020004" pitchFamily="49" charset="0"/>
              </a:rPr>
              <a:t> n &lt;= </a:t>
            </a:r>
            <a:r>
              <a:rPr lang="en-CA" sz="1800" dirty="0" err="1">
                <a:solidFill>
                  <a:srgbClr val="000000"/>
                </a:solidFill>
                <a:latin typeface="Cascadia Code" panose="020B0609020000020004" pitchFamily="49" charset="0"/>
                <a:cs typeface="Cascadia Code" panose="020B0609020000020004" pitchFamily="49" charset="0"/>
              </a:rPr>
              <a:t>nombreIterations</a:t>
            </a:r>
            <a:r>
              <a:rPr lang="en-CA" sz="1800" dirty="0">
                <a:solidFill>
                  <a:srgbClr val="000000"/>
                </a:solidFill>
                <a:latin typeface="Cascadia Code" panose="020B0609020000020004" pitchFamily="49" charset="0"/>
                <a:cs typeface="Cascadia Code" panose="020B0609020000020004" pitchFamily="49" charset="0"/>
              </a:rPr>
              <a:t> :</a:t>
            </a:r>
          </a:p>
          <a:p>
            <a:pPr marL="144000" indent="-144000">
              <a:lnSpc>
                <a:spcPts val="1425"/>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    </a:t>
            </a:r>
            <a:r>
              <a:rPr lang="en-CA" sz="1800" dirty="0" err="1">
                <a:solidFill>
                  <a:srgbClr val="000000"/>
                </a:solidFill>
                <a:latin typeface="Cascadia Code" panose="020B0609020000020004" pitchFamily="49" charset="0"/>
                <a:cs typeface="Cascadia Code" panose="020B0609020000020004" pitchFamily="49" charset="0"/>
              </a:rPr>
              <a:t>resultat</a:t>
            </a:r>
            <a:r>
              <a:rPr lang="en-CA" sz="1800" dirty="0">
                <a:solidFill>
                  <a:srgbClr val="000000"/>
                </a:solidFill>
                <a:latin typeface="Cascadia Code" panose="020B0609020000020004" pitchFamily="49" charset="0"/>
                <a:cs typeface="Cascadia Code" panose="020B0609020000020004" pitchFamily="49" charset="0"/>
              </a:rPr>
              <a:t> += </a:t>
            </a:r>
            <a:r>
              <a:rPr lang="en-CA" sz="1800" dirty="0">
                <a:solidFill>
                  <a:srgbClr val="0000FF"/>
                </a:solidFill>
                <a:latin typeface="Cascadia Code" panose="020B0609020000020004" pitchFamily="49" charset="0"/>
                <a:cs typeface="Cascadia Code" panose="020B0609020000020004" pitchFamily="49" charset="0"/>
              </a:rPr>
              <a:t>f</a:t>
            </a:r>
            <a:r>
              <a:rPr lang="en-CA" sz="1800" dirty="0">
                <a:solidFill>
                  <a:srgbClr val="A31515"/>
                </a:solidFill>
                <a:latin typeface="Cascadia Code" panose="020B0609020000020004" pitchFamily="49" charset="0"/>
                <a:cs typeface="Cascadia Code" panose="020B0609020000020004" pitchFamily="49" charset="0"/>
              </a:rPr>
              <a:t>"</a:t>
            </a:r>
            <a:r>
              <a:rPr lang="en-CA" sz="1800" dirty="0">
                <a:solidFill>
                  <a:srgbClr val="000000"/>
                </a:solidFill>
                <a:latin typeface="Cascadia Code" panose="020B0609020000020004" pitchFamily="49" charset="0"/>
                <a:cs typeface="Cascadia Code" panose="020B0609020000020004" pitchFamily="49" charset="0"/>
              </a:rPr>
              <a:t>{f0}</a:t>
            </a:r>
            <a:r>
              <a:rPr lang="en-CA" sz="1800" dirty="0">
                <a:solidFill>
                  <a:srgbClr val="A31515"/>
                </a:solidFill>
                <a:latin typeface="Cascadia Code" panose="020B0609020000020004" pitchFamily="49" charset="0"/>
                <a:cs typeface="Cascadia Code" panose="020B0609020000020004" pitchFamily="49" charset="0"/>
              </a:rPr>
              <a:t> "</a:t>
            </a:r>
            <a:endParaRPr lang="en-CA" sz="1800" dirty="0">
              <a:solidFill>
                <a:srgbClr val="000000"/>
              </a:solidFill>
              <a:latin typeface="Cascadia Code" panose="020B0609020000020004" pitchFamily="49" charset="0"/>
              <a:cs typeface="Cascadia Code" panose="020B0609020000020004" pitchFamily="49" charset="0"/>
            </a:endParaRPr>
          </a:p>
          <a:p>
            <a:pPr marL="144000" indent="-144000">
              <a:lnSpc>
                <a:spcPts val="1425"/>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    </a:t>
            </a:r>
            <a:r>
              <a:rPr lang="en-CA" sz="1800" dirty="0" err="1">
                <a:solidFill>
                  <a:srgbClr val="000000"/>
                </a:solidFill>
                <a:latin typeface="Cascadia Code" panose="020B0609020000020004" pitchFamily="49" charset="0"/>
                <a:cs typeface="Cascadia Code" panose="020B0609020000020004" pitchFamily="49" charset="0"/>
              </a:rPr>
              <a:t>ftemp</a:t>
            </a:r>
            <a:r>
              <a:rPr lang="en-CA" sz="1800" dirty="0">
                <a:solidFill>
                  <a:srgbClr val="000000"/>
                </a:solidFill>
                <a:latin typeface="Cascadia Code" panose="020B0609020000020004" pitchFamily="49" charset="0"/>
                <a:cs typeface="Cascadia Code" panose="020B0609020000020004" pitchFamily="49" charset="0"/>
              </a:rPr>
              <a:t> : int = f0 </a:t>
            </a:r>
          </a:p>
          <a:p>
            <a:pPr marL="144000" indent="-144000">
              <a:lnSpc>
                <a:spcPts val="1425"/>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    f0 = f1</a:t>
            </a:r>
          </a:p>
          <a:p>
            <a:pPr marL="144000" indent="-144000">
              <a:lnSpc>
                <a:spcPts val="1425"/>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    f1 = </a:t>
            </a:r>
            <a:r>
              <a:rPr lang="en-CA" sz="1800" dirty="0" err="1">
                <a:solidFill>
                  <a:srgbClr val="000000"/>
                </a:solidFill>
                <a:latin typeface="Cascadia Code" panose="020B0609020000020004" pitchFamily="49" charset="0"/>
                <a:cs typeface="Cascadia Code" panose="020B0609020000020004" pitchFamily="49" charset="0"/>
              </a:rPr>
              <a:t>ftemp</a:t>
            </a:r>
            <a:r>
              <a:rPr lang="en-CA" sz="1800" dirty="0">
                <a:solidFill>
                  <a:srgbClr val="000000"/>
                </a:solidFill>
                <a:latin typeface="Cascadia Code" panose="020B0609020000020004" pitchFamily="49" charset="0"/>
                <a:cs typeface="Cascadia Code" panose="020B0609020000020004" pitchFamily="49" charset="0"/>
              </a:rPr>
              <a:t> + f1</a:t>
            </a:r>
          </a:p>
          <a:p>
            <a:pPr marL="144000" indent="-144000">
              <a:lnSpc>
                <a:spcPts val="1425"/>
              </a:lnSpc>
              <a:spcBef>
                <a:spcPts val="600"/>
              </a:spcBef>
              <a:buNone/>
            </a:pPr>
            <a:r>
              <a:rPr lang="en-CA" sz="1800" dirty="0">
                <a:solidFill>
                  <a:srgbClr val="000000"/>
                </a:solidFill>
                <a:latin typeface="Cascadia Code" panose="020B0609020000020004" pitchFamily="49" charset="0"/>
                <a:cs typeface="Cascadia Code" panose="020B0609020000020004" pitchFamily="49" charset="0"/>
              </a:rPr>
              <a:t>    n = n + </a:t>
            </a:r>
            <a:r>
              <a:rPr lang="en-CA" sz="1800" dirty="0">
                <a:solidFill>
                  <a:srgbClr val="116644"/>
                </a:solidFill>
                <a:latin typeface="Cascadia Code" panose="020B0609020000020004" pitchFamily="49" charset="0"/>
                <a:cs typeface="Cascadia Code" panose="020B0609020000020004" pitchFamily="49" charset="0"/>
              </a:rPr>
              <a:t>1</a:t>
            </a:r>
            <a:endParaRPr lang="en-CA" sz="1800" dirty="0">
              <a:solidFill>
                <a:srgbClr val="000000"/>
              </a:solidFill>
              <a:latin typeface="Cascadia Code" panose="020B0609020000020004" pitchFamily="49" charset="0"/>
              <a:cs typeface="Cascadia Code" panose="020B0609020000020004" pitchFamily="49" charset="0"/>
            </a:endParaRPr>
          </a:p>
          <a:p>
            <a:pPr marL="144000" indent="-144000">
              <a:lnSpc>
                <a:spcPts val="1425"/>
              </a:lnSpc>
              <a:spcBef>
                <a:spcPts val="600"/>
              </a:spcBef>
              <a:buNone/>
            </a:pPr>
            <a:endParaRPr lang="en-CA" sz="1800" dirty="0">
              <a:solidFill>
                <a:srgbClr val="000000"/>
              </a:solidFill>
              <a:latin typeface="Cascadia Code" panose="020B0609020000020004" pitchFamily="49" charset="0"/>
              <a:cs typeface="Cascadia Code" panose="020B0609020000020004" pitchFamily="49" charset="0"/>
            </a:endParaRPr>
          </a:p>
          <a:p>
            <a:pPr marL="144000" indent="-144000">
              <a:lnSpc>
                <a:spcPts val="1425"/>
              </a:lnSpc>
              <a:spcBef>
                <a:spcPts val="600"/>
              </a:spcBef>
              <a:buNone/>
            </a:pPr>
            <a:r>
              <a:rPr lang="en-CA" sz="1800" dirty="0">
                <a:solidFill>
                  <a:srgbClr val="6A5221"/>
                </a:solidFill>
                <a:latin typeface="Cascadia Code" panose="020B0609020000020004" pitchFamily="49" charset="0"/>
                <a:cs typeface="Cascadia Code" panose="020B0609020000020004" pitchFamily="49" charset="0"/>
              </a:rPr>
              <a:t>print</a:t>
            </a:r>
            <a:r>
              <a:rPr lang="en-CA" sz="1800" dirty="0">
                <a:solidFill>
                  <a:srgbClr val="000000"/>
                </a:solidFill>
                <a:latin typeface="Cascadia Code" panose="020B0609020000020004" pitchFamily="49" charset="0"/>
                <a:cs typeface="Cascadia Code" panose="020B0609020000020004" pitchFamily="49" charset="0"/>
              </a:rPr>
              <a:t>(</a:t>
            </a:r>
            <a:r>
              <a:rPr lang="en-CA" sz="1800" dirty="0" err="1">
                <a:solidFill>
                  <a:srgbClr val="000000"/>
                </a:solidFill>
                <a:latin typeface="Cascadia Code" panose="020B0609020000020004" pitchFamily="49" charset="0"/>
                <a:cs typeface="Cascadia Code" panose="020B0609020000020004" pitchFamily="49" charset="0"/>
              </a:rPr>
              <a:t>resultat</a:t>
            </a:r>
            <a:r>
              <a:rPr lang="en-CA" sz="1800" dirty="0">
                <a:solidFill>
                  <a:srgbClr val="000000"/>
                </a:solidFill>
                <a:latin typeface="Cascadia Code" panose="020B0609020000020004" pitchFamily="49" charset="0"/>
                <a:cs typeface="Cascadia Code" panose="020B0609020000020004" pitchFamily="49" charset="0"/>
              </a:rPr>
              <a:t>)</a:t>
            </a:r>
          </a:p>
        </p:txBody>
      </p:sp>
    </p:spTree>
    <p:extLst>
      <p:ext uri="{BB962C8B-B14F-4D97-AF65-F5344CB8AC3E}">
        <p14:creationId xmlns:p14="http://schemas.microsoft.com/office/powerpoint/2010/main" val="13348304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re 3">
            <a:extLst>
              <a:ext uri="{FF2B5EF4-FFF2-40B4-BE49-F238E27FC236}">
                <a16:creationId xmlns:a16="http://schemas.microsoft.com/office/drawing/2014/main" id="{1D19B7BB-B5DE-CB14-B4C5-89DA6F3F127F}"/>
              </a:ext>
            </a:extLst>
          </p:cNvPr>
          <p:cNvSpPr>
            <a:spLocks noGrp="1"/>
          </p:cNvSpPr>
          <p:nvPr>
            <p:ph type="ctrTitle"/>
          </p:nvPr>
        </p:nvSpPr>
        <p:spPr>
          <a:xfrm>
            <a:off x="1097280" y="758952"/>
            <a:ext cx="10058400" cy="3892168"/>
          </a:xfrm>
        </p:spPr>
        <p:txBody>
          <a:bodyPr>
            <a:normAutofit/>
          </a:bodyPr>
          <a:lstStyle/>
          <a:p>
            <a:r>
              <a:rPr lang="fr-FR" dirty="0"/>
              <a:t>Laboratoire #4</a:t>
            </a:r>
            <a:endParaRPr lang="fr-CA" dirty="0"/>
          </a:p>
        </p:txBody>
      </p:sp>
      <p:sp>
        <p:nvSpPr>
          <p:cNvPr id="12" name="Rectangle 11">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14" name="Rectangle 13">
            <a:extLst>
              <a:ext uri="{FF2B5EF4-FFF2-40B4-BE49-F238E27FC236}">
                <a16:creationId xmlns:a16="http://schemas.microsoft.com/office/drawing/2014/main" id="{1F3985C0-E548-44D2-B30E-F3E42DADE1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Tree>
    <p:extLst>
      <p:ext uri="{BB962C8B-B14F-4D97-AF65-F5344CB8AC3E}">
        <p14:creationId xmlns:p14="http://schemas.microsoft.com/office/powerpoint/2010/main" val="1373114719"/>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2228</TotalTime>
  <Words>1145</Words>
  <Application>Microsoft Office PowerPoint</Application>
  <PresentationFormat>Grand écran</PresentationFormat>
  <Paragraphs>162</Paragraphs>
  <Slides>22</Slides>
  <Notes>0</Notes>
  <HiddenSlides>1</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22</vt:i4>
      </vt:variant>
    </vt:vector>
  </HeadingPairs>
  <TitlesOfParts>
    <vt:vector size="28" baseType="lpstr">
      <vt:lpstr>Arial</vt:lpstr>
      <vt:lpstr>Calibri</vt:lpstr>
      <vt:lpstr>Calibri Light</vt:lpstr>
      <vt:lpstr>Cascadia Code</vt:lpstr>
      <vt:lpstr>Consolas</vt:lpstr>
      <vt:lpstr>Retrospect</vt:lpstr>
      <vt:lpstr>Cours 5</vt:lpstr>
      <vt:lpstr>Contenu du cours</vt:lpstr>
      <vt:lpstr>Retour sur le dernier cours</vt:lpstr>
      <vt:lpstr>Répétitive</vt:lpstr>
      <vt:lpstr>Définition</vt:lpstr>
      <vt:lpstr>Pourquoi utiliser des répétitives?</vt:lpstr>
      <vt:lpstr>Schéma</vt:lpstr>
      <vt:lpstr>La boucle for</vt:lpstr>
      <vt:lpstr>La boucle for</vt:lpstr>
      <vt:lpstr>La boucle while</vt:lpstr>
      <vt:lpstr>Exemple – La sommation</vt:lpstr>
      <vt:lpstr>La boucle while</vt:lpstr>
      <vt:lpstr>Boucle infinie</vt:lpstr>
      <vt:lpstr>Boucle infinie</vt:lpstr>
      <vt:lpstr>Résumé</vt:lpstr>
      <vt:lpstr>Exercices</vt:lpstr>
      <vt:lpstr>Exercice #1</vt:lpstr>
      <vt:lpstr>Résultat</vt:lpstr>
      <vt:lpstr>Exercice #2 </vt:lpstr>
      <vt:lpstr>Résultat</vt:lpstr>
      <vt:lpstr>Résultat (version while)</vt:lpstr>
      <vt:lpstr>Laboratoire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Jonathan Roy</dc:creator>
  <cp:lastModifiedBy>Élie Villeneuve</cp:lastModifiedBy>
  <cp:revision>34</cp:revision>
  <dcterms:created xsi:type="dcterms:W3CDTF">2025-09-06T18:48:59Z</dcterms:created>
  <dcterms:modified xsi:type="dcterms:W3CDTF">2026-09-23T12:54:49Z</dcterms:modified>
</cp:coreProperties>
</file>