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257" r:id="rId3"/>
    <p:sldId id="258" r:id="rId4"/>
    <p:sldId id="281" r:id="rId5"/>
    <p:sldId id="259" r:id="rId6"/>
    <p:sldId id="282" r:id="rId7"/>
    <p:sldId id="260" r:id="rId8"/>
    <p:sldId id="261" r:id="rId9"/>
    <p:sldId id="262" r:id="rId10"/>
    <p:sldId id="263" r:id="rId11"/>
    <p:sldId id="264" r:id="rId12"/>
    <p:sldId id="283" r:id="rId13"/>
    <p:sldId id="293" r:id="rId14"/>
    <p:sldId id="294" r:id="rId15"/>
    <p:sldId id="295" r:id="rId16"/>
    <p:sldId id="297" r:id="rId17"/>
    <p:sldId id="298" r:id="rId18"/>
    <p:sldId id="296" r:id="rId19"/>
    <p:sldId id="300" r:id="rId20"/>
    <p:sldId id="265" r:id="rId21"/>
    <p:sldId id="267" r:id="rId22"/>
    <p:sldId id="268" r:id="rId23"/>
    <p:sldId id="269" r:id="rId24"/>
    <p:sldId id="271" r:id="rId25"/>
    <p:sldId id="284" r:id="rId26"/>
    <p:sldId id="272" r:id="rId27"/>
    <p:sldId id="286" r:id="rId28"/>
    <p:sldId id="287" r:id="rId29"/>
    <p:sldId id="292" r:id="rId30"/>
    <p:sldId id="288" r:id="rId31"/>
    <p:sldId id="266" r:id="rId32"/>
    <p:sldId id="273" r:id="rId33"/>
    <p:sldId id="277" r:id="rId34"/>
    <p:sldId id="289" r:id="rId35"/>
    <p:sldId id="290" r:id="rId36"/>
    <p:sldId id="280" r:id="rId37"/>
    <p:sldId id="291"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691" autoAdjust="0"/>
  </p:normalViewPr>
  <p:slideViewPr>
    <p:cSldViewPr snapToGrid="0">
      <p:cViewPr varScale="1">
        <p:scale>
          <a:sx n="70" d="100"/>
          <a:sy n="70" d="100"/>
        </p:scale>
        <p:origin x="112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hieu Levesque" userId="7e35d2c9-c10b-4a82-8a7c-1f683eb5d44d" providerId="ADAL" clId="{795C21AC-3CC6-45A9-8790-0547892FAAE6}"/>
    <pc:docChg chg="custSel modSld">
      <pc:chgData name="Mathieu Levesque" userId="7e35d2c9-c10b-4a82-8a7c-1f683eb5d44d" providerId="ADAL" clId="{795C21AC-3CC6-45A9-8790-0547892FAAE6}" dt="2026-08-31T18:28:42.010" v="38" actId="27636"/>
      <pc:docMkLst>
        <pc:docMk/>
      </pc:docMkLst>
      <pc:sldChg chg="modSp mod">
        <pc:chgData name="Mathieu Levesque" userId="7e35d2c9-c10b-4a82-8a7c-1f683eb5d44d" providerId="ADAL" clId="{795C21AC-3CC6-45A9-8790-0547892FAAE6}" dt="2026-08-31T18:28:25.990" v="36" actId="20577"/>
        <pc:sldMkLst>
          <pc:docMk/>
          <pc:sldMk cId="1070776493" sldId="298"/>
        </pc:sldMkLst>
        <pc:spChg chg="mod">
          <ac:chgData name="Mathieu Levesque" userId="7e35d2c9-c10b-4a82-8a7c-1f683eb5d44d" providerId="ADAL" clId="{795C21AC-3CC6-45A9-8790-0547892FAAE6}" dt="2026-08-31T18:28:25.990" v="36" actId="20577"/>
          <ac:spMkLst>
            <pc:docMk/>
            <pc:sldMk cId="1070776493" sldId="298"/>
            <ac:spMk id="3" creationId="{C6A67824-4C68-C72A-281B-7FB59BE6C91A}"/>
          </ac:spMkLst>
        </pc:spChg>
      </pc:sldChg>
      <pc:sldChg chg="modSp mod">
        <pc:chgData name="Mathieu Levesque" userId="7e35d2c9-c10b-4a82-8a7c-1f683eb5d44d" providerId="ADAL" clId="{795C21AC-3CC6-45A9-8790-0547892FAAE6}" dt="2026-08-31T18:28:42.010" v="38" actId="27636"/>
        <pc:sldMkLst>
          <pc:docMk/>
          <pc:sldMk cId="688067261" sldId="300"/>
        </pc:sldMkLst>
        <pc:spChg chg="mod">
          <ac:chgData name="Mathieu Levesque" userId="7e35d2c9-c10b-4a82-8a7c-1f683eb5d44d" providerId="ADAL" clId="{795C21AC-3CC6-45A9-8790-0547892FAAE6}" dt="2026-08-31T18:28:42.010" v="38" actId="27636"/>
          <ac:spMkLst>
            <pc:docMk/>
            <pc:sldMk cId="688067261" sldId="300"/>
            <ac:spMk id="2" creationId="{CACEEFF0-4510-AA98-E96B-4F07C4710A9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dirty="0"/>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0F8A6E-BD55-46C1-A6B2-0D3584152423}" type="datetimeFigureOut">
              <a:rPr lang="fr-CA" smtClean="0"/>
              <a:t>2026-08-31</a:t>
            </a:fld>
            <a:endParaRPr lang="fr-CA" dirty="0"/>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dirty="0"/>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dirty="0"/>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F63DB1-F05F-4768-93BD-756F9236A5B0}" type="slidenum">
              <a:rPr lang="fr-CA" smtClean="0"/>
              <a:t>‹N°›</a:t>
            </a:fld>
            <a:endParaRPr lang="fr-CA" dirty="0"/>
          </a:p>
        </p:txBody>
      </p:sp>
    </p:spTree>
    <p:extLst>
      <p:ext uri="{BB962C8B-B14F-4D97-AF65-F5344CB8AC3E}">
        <p14:creationId xmlns:p14="http://schemas.microsoft.com/office/powerpoint/2010/main" val="1819249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indent="-228600">
              <a:lnSpc>
                <a:spcPct val="250000"/>
              </a:lnSpc>
              <a:buFont typeface="+mj-lt"/>
              <a:buAutoNum type="arabicPeriod"/>
            </a:pPr>
            <a:r>
              <a:rPr lang="fr-FR" dirty="0"/>
              <a:t>L’ordinateur exécute des programmes, qui sont basés sur des algorithmes.</a:t>
            </a:r>
          </a:p>
          <a:p>
            <a:pPr marL="228600" indent="-228600">
              <a:lnSpc>
                <a:spcPct val="250000"/>
              </a:lnSpc>
              <a:buFont typeface="+mj-lt"/>
              <a:buAutoNum type="arabicPeriod"/>
            </a:pPr>
            <a:r>
              <a:rPr lang="fr-FR" dirty="0"/>
              <a:t>Les algorithmes existent depuis l’Antiquité, comme celui d’Euclide pour trouver le plus grand commun diviseur.</a:t>
            </a:r>
          </a:p>
          <a:p>
            <a:pPr marL="228600" indent="-228600">
              <a:lnSpc>
                <a:spcPct val="250000"/>
              </a:lnSpc>
              <a:buFont typeface="+mj-lt"/>
              <a:buAutoNum type="arabicPeriod"/>
            </a:pPr>
            <a:r>
              <a:rPr lang="fr-FR" dirty="0"/>
              <a:t>Un algorithme est une suite d’étapes pour accomplir une tâche, par exemple vérifier si un nombre est pair.</a:t>
            </a:r>
          </a:p>
          <a:p>
            <a:pPr marL="228600" indent="-228600">
              <a:lnSpc>
                <a:spcPct val="250000"/>
              </a:lnSpc>
              <a:buFont typeface="+mj-lt"/>
              <a:buAutoNum type="arabicPeriod"/>
            </a:pPr>
            <a:r>
              <a:rPr lang="fr-FR" dirty="0"/>
              <a:t>On trouve aussi des algorithmes dans la vie quotidienne, comme une recette de cuisine ou un guide de montage de meuble.</a:t>
            </a:r>
          </a:p>
          <a:p>
            <a:pPr marL="228600" indent="-228600">
              <a:lnSpc>
                <a:spcPct val="250000"/>
              </a:lnSpc>
              <a:buFont typeface="+mj-lt"/>
              <a:buAutoNum type="arabicPeriod"/>
            </a:pPr>
            <a:r>
              <a:rPr lang="fr-FR" dirty="0"/>
              <a:t>En informatique, l’algorithmique sert à créer des programmes que l’ordinateur exécute.</a:t>
            </a:r>
          </a:p>
          <a:p>
            <a:pPr marL="228600" indent="-228600">
              <a:lnSpc>
                <a:spcPct val="250000"/>
              </a:lnSpc>
              <a:buFont typeface="+mj-lt"/>
              <a:buAutoNum type="arabicPeriod"/>
            </a:pPr>
            <a:r>
              <a:rPr lang="fr-FR" dirty="0"/>
              <a:t>Pour un ordinateur, un algorithme doit être décrit très précisément pour pouvoir être exécuté.</a:t>
            </a:r>
          </a:p>
          <a:p>
            <a:pPr marL="228600" indent="-228600">
              <a:lnSpc>
                <a:spcPct val="250000"/>
              </a:lnSpc>
              <a:buFont typeface="+mj-lt"/>
              <a:buAutoNum type="arabicPeriod"/>
            </a:pPr>
            <a:r>
              <a:rPr lang="fr-FR" dirty="0"/>
              <a:t>Programmer, c’est traduire les étapes d’un algorithme en instructions dans un langage informatique.</a:t>
            </a:r>
          </a:p>
          <a:p>
            <a:pPr marL="228600" indent="-228600">
              <a:lnSpc>
                <a:spcPct val="250000"/>
              </a:lnSpc>
              <a:buFont typeface="+mj-lt"/>
              <a:buAutoNum type="arabicPeriod"/>
            </a:pPr>
            <a:r>
              <a:rPr lang="fr-FR" dirty="0"/>
              <a:t>Les langages de programmation permettent de donner des instructions variées : texte, sons, images, entrées par clavier ou autres périphériques.</a:t>
            </a:r>
          </a:p>
          <a:p>
            <a:pPr marL="228600" indent="-228600">
              <a:lnSpc>
                <a:spcPct val="250000"/>
              </a:lnSpc>
              <a:buFont typeface="+mj-lt"/>
              <a:buAutoNum type="arabicPeriod"/>
            </a:pPr>
            <a:r>
              <a:rPr lang="fr-FR" dirty="0"/>
              <a:t>Les instructions traduisent les étapes de l’algorithme, mais il faut parfois organiser ces instructions grâce aux structures de contrôle.</a:t>
            </a:r>
          </a:p>
          <a:p>
            <a:pPr marL="228600" indent="-228600">
              <a:lnSpc>
                <a:spcPct val="250000"/>
              </a:lnSpc>
              <a:buFont typeface="+mj-lt"/>
              <a:buAutoNum type="arabicPeriod"/>
            </a:pPr>
            <a:r>
              <a:rPr lang="fr-FR" dirty="0"/>
              <a:t>Il n’existe que trois structures de contrôle : séquence, condition (si…) et boucle (répétition).</a:t>
            </a:r>
          </a:p>
          <a:p>
            <a:pPr marL="228600" indent="-228600">
              <a:lnSpc>
                <a:spcPct val="250000"/>
              </a:lnSpc>
              <a:buFont typeface="+mj-lt"/>
              <a:buAutoNum type="arabicPeriod"/>
            </a:pPr>
            <a:r>
              <a:rPr lang="fr-FR" dirty="0"/>
              <a:t>L’algorithmique est simple à commencer mais demande de l’expérience pour devenir vraiment efficace : facile à apprendre, mais sans limite de complexité.</a:t>
            </a:r>
          </a:p>
          <a:p>
            <a:endParaRPr lang="fr-CA" dirty="0"/>
          </a:p>
        </p:txBody>
      </p:sp>
      <p:sp>
        <p:nvSpPr>
          <p:cNvPr id="4" name="Espace réservé du numéro de diapositive 3"/>
          <p:cNvSpPr>
            <a:spLocks noGrp="1"/>
          </p:cNvSpPr>
          <p:nvPr>
            <p:ph type="sldNum" sz="quarter" idx="5"/>
          </p:nvPr>
        </p:nvSpPr>
        <p:spPr/>
        <p:txBody>
          <a:bodyPr/>
          <a:lstStyle/>
          <a:p>
            <a:fld id="{40F63DB1-F05F-4768-93BD-756F9236A5B0}" type="slidenum">
              <a:rPr lang="fr-CA" smtClean="0"/>
              <a:t>3</a:t>
            </a:fld>
            <a:endParaRPr lang="fr-CA" dirty="0"/>
          </a:p>
        </p:txBody>
      </p:sp>
    </p:spTree>
    <p:extLst>
      <p:ext uri="{BB962C8B-B14F-4D97-AF65-F5344CB8AC3E}">
        <p14:creationId xmlns:p14="http://schemas.microsoft.com/office/powerpoint/2010/main" val="23436058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0F63DB1-F05F-4768-93BD-756F9236A5B0}" type="slidenum">
              <a:rPr lang="fr-CA" smtClean="0"/>
              <a:t>6</a:t>
            </a:fld>
            <a:endParaRPr lang="fr-CA" dirty="0"/>
          </a:p>
        </p:txBody>
      </p:sp>
    </p:spTree>
    <p:extLst>
      <p:ext uri="{BB962C8B-B14F-4D97-AF65-F5344CB8AC3E}">
        <p14:creationId xmlns:p14="http://schemas.microsoft.com/office/powerpoint/2010/main" val="1626144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0F63DB1-F05F-4768-93BD-756F9236A5B0}" type="slidenum">
              <a:rPr lang="fr-CA" smtClean="0"/>
              <a:t>9</a:t>
            </a:fld>
            <a:endParaRPr lang="fr-CA" dirty="0"/>
          </a:p>
        </p:txBody>
      </p:sp>
    </p:spTree>
    <p:extLst>
      <p:ext uri="{BB962C8B-B14F-4D97-AF65-F5344CB8AC3E}">
        <p14:creationId xmlns:p14="http://schemas.microsoft.com/office/powerpoint/2010/main" val="3994474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pPr marL="228600" indent="-228600">
              <a:buFont typeface="+mj-lt"/>
              <a:buAutoNum type="arabicPeriod"/>
            </a:pPr>
            <a:r>
              <a:rPr lang="fr-FR" sz="1200" b="0" i="0" kern="1200" dirty="0">
                <a:solidFill>
                  <a:schemeClr val="tx1"/>
                </a:solidFill>
                <a:effectLst/>
                <a:latin typeface="+mn-lt"/>
                <a:ea typeface="+mn-ea"/>
                <a:cs typeface="+mn-cs"/>
              </a:rPr>
              <a:t>Suite à l'exécution des deux lignes précédentes, les variables x et y contiennent les valeurs 10 et 20, respectivement. On peut donc par la suite les utiliser dans un calcul, tel que l'instruction suivante</a:t>
            </a:r>
          </a:p>
          <a:p>
            <a:pPr marL="228600" indent="-228600">
              <a:buFont typeface="+mj-lt"/>
              <a:buAutoNum type="arabicPeriod"/>
            </a:pPr>
            <a:r>
              <a:rPr lang="fr-FR" sz="1200" b="0" i="0" kern="1200" dirty="0">
                <a:solidFill>
                  <a:schemeClr val="tx1"/>
                </a:solidFill>
                <a:effectLst/>
                <a:latin typeface="+mn-lt"/>
                <a:ea typeface="+mn-ea"/>
                <a:cs typeface="+mn-cs"/>
              </a:rPr>
              <a:t>Lors de l'exécution de la ligne précédente, les variables x et y seront remplacées par leur contenu avant d'effectuer l'addition. Le résultat obtenu (30) est alors affecté à la variable somme, qui pourra à son tour être utilisée dans d'autres calculs.</a:t>
            </a:r>
          </a:p>
          <a:p>
            <a:endParaRPr lang="fr-CA" dirty="0"/>
          </a:p>
        </p:txBody>
      </p:sp>
      <p:sp>
        <p:nvSpPr>
          <p:cNvPr id="4" name="Espace réservé du numéro de diapositive 3"/>
          <p:cNvSpPr>
            <a:spLocks noGrp="1"/>
          </p:cNvSpPr>
          <p:nvPr>
            <p:ph type="sldNum" sz="quarter" idx="5"/>
          </p:nvPr>
        </p:nvSpPr>
        <p:spPr/>
        <p:txBody>
          <a:bodyPr/>
          <a:lstStyle/>
          <a:p>
            <a:fld id="{40F63DB1-F05F-4768-93BD-756F9236A5B0}" type="slidenum">
              <a:rPr lang="fr-CA" smtClean="0"/>
              <a:t>10</a:t>
            </a:fld>
            <a:endParaRPr lang="fr-CA" dirty="0"/>
          </a:p>
        </p:txBody>
      </p:sp>
    </p:spTree>
    <p:extLst>
      <p:ext uri="{BB962C8B-B14F-4D97-AF65-F5344CB8AC3E}">
        <p14:creationId xmlns:p14="http://schemas.microsoft.com/office/powerpoint/2010/main" val="24470702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0F63DB1-F05F-4768-93BD-756F9236A5B0}" type="slidenum">
              <a:rPr lang="fr-CA" smtClean="0"/>
              <a:t>20</a:t>
            </a:fld>
            <a:endParaRPr lang="fr-CA" dirty="0"/>
          </a:p>
        </p:txBody>
      </p:sp>
    </p:spTree>
    <p:extLst>
      <p:ext uri="{BB962C8B-B14F-4D97-AF65-F5344CB8AC3E}">
        <p14:creationId xmlns:p14="http://schemas.microsoft.com/office/powerpoint/2010/main" val="531479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0F63DB1-F05F-4768-93BD-756F9236A5B0}" type="slidenum">
              <a:rPr lang="fr-CA" smtClean="0"/>
              <a:t>21</a:t>
            </a:fld>
            <a:endParaRPr lang="fr-CA" dirty="0"/>
          </a:p>
        </p:txBody>
      </p:sp>
    </p:spTree>
    <p:extLst>
      <p:ext uri="{BB962C8B-B14F-4D97-AF65-F5344CB8AC3E}">
        <p14:creationId xmlns:p14="http://schemas.microsoft.com/office/powerpoint/2010/main" val="30947340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0F63DB1-F05F-4768-93BD-756F9236A5B0}" type="slidenum">
              <a:rPr lang="fr-CA" smtClean="0"/>
              <a:t>26</a:t>
            </a:fld>
            <a:endParaRPr lang="fr-CA" dirty="0"/>
          </a:p>
        </p:txBody>
      </p:sp>
    </p:spTree>
    <p:extLst>
      <p:ext uri="{BB962C8B-B14F-4D97-AF65-F5344CB8AC3E}">
        <p14:creationId xmlns:p14="http://schemas.microsoft.com/office/powerpoint/2010/main" val="2859736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A0358D-10F7-DE48-B339-BF92B3842588}"/>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ED2BBA7B-4714-C3B2-F234-C010721DD8E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CAD1D97-A100-7C84-D976-264C8CFFB627}"/>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F46CA0EE-C042-C074-3818-BD23145A776B}"/>
              </a:ext>
            </a:extLst>
          </p:cNvPr>
          <p:cNvSpPr>
            <a:spLocks noGrp="1"/>
          </p:cNvSpPr>
          <p:nvPr>
            <p:ph type="sldNum" sz="quarter" idx="5"/>
          </p:nvPr>
        </p:nvSpPr>
        <p:spPr/>
        <p:txBody>
          <a:bodyPr/>
          <a:lstStyle/>
          <a:p>
            <a:fld id="{40F63DB1-F05F-4768-93BD-756F9236A5B0}" type="slidenum">
              <a:rPr lang="fr-CA" smtClean="0"/>
              <a:t>27</a:t>
            </a:fld>
            <a:endParaRPr lang="fr-CA" dirty="0"/>
          </a:p>
        </p:txBody>
      </p:sp>
    </p:spTree>
    <p:extLst>
      <p:ext uri="{BB962C8B-B14F-4D97-AF65-F5344CB8AC3E}">
        <p14:creationId xmlns:p14="http://schemas.microsoft.com/office/powerpoint/2010/main" val="154589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A2881-528E-5156-EA6A-D31A56F9C082}"/>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A1B86B73-DBD9-46A1-BE81-C436C2201C4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F974D96C-A18F-B588-E183-BFF0D75AE009}"/>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04B4065A-CF6E-7EDE-94E9-5C7802568E52}"/>
              </a:ext>
            </a:extLst>
          </p:cNvPr>
          <p:cNvSpPr>
            <a:spLocks noGrp="1"/>
          </p:cNvSpPr>
          <p:nvPr>
            <p:ph type="sldNum" sz="quarter" idx="5"/>
          </p:nvPr>
        </p:nvSpPr>
        <p:spPr/>
        <p:txBody>
          <a:bodyPr/>
          <a:lstStyle/>
          <a:p>
            <a:fld id="{40F63DB1-F05F-4768-93BD-756F9236A5B0}" type="slidenum">
              <a:rPr lang="fr-CA" smtClean="0"/>
              <a:t>28</a:t>
            </a:fld>
            <a:endParaRPr lang="fr-CA" dirty="0"/>
          </a:p>
        </p:txBody>
      </p:sp>
    </p:spTree>
    <p:extLst>
      <p:ext uri="{BB962C8B-B14F-4D97-AF65-F5344CB8AC3E}">
        <p14:creationId xmlns:p14="http://schemas.microsoft.com/office/powerpoint/2010/main" val="2874182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4E0C4-F92E-B65F-9D11-A4FA49972796}"/>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79837FF3-0810-98B4-794B-A99ABDDB204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CA957CE2-0670-9BD2-1AC6-A56BDB3025B2}"/>
              </a:ext>
            </a:extLst>
          </p:cNvPr>
          <p:cNvSpPr>
            <a:spLocks noGrp="1"/>
          </p:cNvSpPr>
          <p:nvPr>
            <p:ph type="body" idx="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828F70B9-64C5-16EF-8D6B-4361379C382D}"/>
              </a:ext>
            </a:extLst>
          </p:cNvPr>
          <p:cNvSpPr>
            <a:spLocks noGrp="1"/>
          </p:cNvSpPr>
          <p:nvPr>
            <p:ph type="sldNum" sz="quarter" idx="5"/>
          </p:nvPr>
        </p:nvSpPr>
        <p:spPr/>
        <p:txBody>
          <a:bodyPr/>
          <a:lstStyle/>
          <a:p>
            <a:fld id="{40F63DB1-F05F-4768-93BD-756F9236A5B0}" type="slidenum">
              <a:rPr lang="fr-CA" smtClean="0"/>
              <a:t>30</a:t>
            </a:fld>
            <a:endParaRPr lang="fr-CA" dirty="0"/>
          </a:p>
        </p:txBody>
      </p:sp>
    </p:spTree>
    <p:extLst>
      <p:ext uri="{BB962C8B-B14F-4D97-AF65-F5344CB8AC3E}">
        <p14:creationId xmlns:p14="http://schemas.microsoft.com/office/powerpoint/2010/main" val="25606561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40F63DB1-F05F-4768-93BD-756F9236A5B0}" type="slidenum">
              <a:rPr lang="fr-CA" smtClean="0"/>
              <a:t>32</a:t>
            </a:fld>
            <a:endParaRPr lang="fr-CA" dirty="0"/>
          </a:p>
        </p:txBody>
      </p:sp>
    </p:spTree>
    <p:extLst>
      <p:ext uri="{BB962C8B-B14F-4D97-AF65-F5344CB8AC3E}">
        <p14:creationId xmlns:p14="http://schemas.microsoft.com/office/powerpoint/2010/main" val="1126661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fr-CA"/>
              <a:t>Modifier le style du titre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CA"/>
              <a:t>Modifier le style des sous-titres du masque</a:t>
            </a:r>
            <a:endParaRPr lang="en-US" dirty="0"/>
          </a:p>
        </p:txBody>
      </p:sp>
      <p:sp>
        <p:nvSpPr>
          <p:cNvPr id="4" name="Date Placeholder 3"/>
          <p:cNvSpPr>
            <a:spLocks noGrp="1"/>
          </p:cNvSpPr>
          <p:nvPr>
            <p:ph type="dt" sz="half" idx="10"/>
          </p:nvPr>
        </p:nvSpPr>
        <p:spPr/>
        <p:txBody>
          <a:bodyPr/>
          <a:lstStyle/>
          <a:p>
            <a:fld id="{61F32B24-AD49-47B6-B76A-FF7E9D348458}" type="datetimeFigureOut">
              <a:rPr lang="fr-CA" smtClean="0"/>
              <a:t>2026-08-31</a:t>
            </a:fld>
            <a:endParaRPr lang="fr-CA" dirty="0"/>
          </a:p>
        </p:txBody>
      </p:sp>
      <p:sp>
        <p:nvSpPr>
          <p:cNvPr id="5" name="Footer Placeholder 4"/>
          <p:cNvSpPr>
            <a:spLocks noGrp="1"/>
          </p:cNvSpPr>
          <p:nvPr>
            <p:ph type="ftr" sz="quarter" idx="11"/>
          </p:nvPr>
        </p:nvSpPr>
        <p:spPr/>
        <p:txBody>
          <a:bodyPr/>
          <a:lstStyle/>
          <a:p>
            <a:endParaRPr lang="fr-CA" dirty="0"/>
          </a:p>
        </p:txBody>
      </p:sp>
      <p:sp>
        <p:nvSpPr>
          <p:cNvPr id="6" name="Slide Number Placeholder 5"/>
          <p:cNvSpPr>
            <a:spLocks noGrp="1"/>
          </p:cNvSpPr>
          <p:nvPr>
            <p:ph type="sldNum" sz="quarter" idx="12"/>
          </p:nvPr>
        </p:nvSpPr>
        <p:spPr/>
        <p:txBody>
          <a:bodyPr/>
          <a:lstStyle/>
          <a:p>
            <a:fld id="{DED474B2-28C0-4804-857A-77FC7EB6B191}" type="slidenum">
              <a:rPr lang="fr-CA" smtClean="0"/>
              <a:t>‹N°›</a:t>
            </a:fld>
            <a:endParaRPr lang="fr-CA"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61977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CA"/>
              <a:t>Modifier le style du titre</a:t>
            </a:r>
            <a:endParaRPr lang="en-US" dirty="0"/>
          </a:p>
        </p:txBody>
      </p:sp>
      <p:sp>
        <p:nvSpPr>
          <p:cNvPr id="3" name="Content Placeholder 2"/>
          <p:cNvSpPr>
            <a:spLocks noGrp="1"/>
          </p:cNvSpPr>
          <p:nvPr>
            <p:ph idx="1"/>
          </p:nvPr>
        </p:nvSpPr>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10"/>
          </p:nvPr>
        </p:nvSpPr>
        <p:spPr/>
        <p:txBody>
          <a:bodyPr/>
          <a:lstStyle/>
          <a:p>
            <a:fld id="{61F32B24-AD49-47B6-B76A-FF7E9D348458}" type="datetimeFigureOut">
              <a:rPr lang="fr-CA" smtClean="0"/>
              <a:t>2026-08-31</a:t>
            </a:fld>
            <a:endParaRPr lang="fr-CA" dirty="0"/>
          </a:p>
        </p:txBody>
      </p:sp>
      <p:sp>
        <p:nvSpPr>
          <p:cNvPr id="5" name="Footer Placeholder 4"/>
          <p:cNvSpPr>
            <a:spLocks noGrp="1"/>
          </p:cNvSpPr>
          <p:nvPr>
            <p:ph type="ftr" sz="quarter" idx="11"/>
          </p:nvPr>
        </p:nvSpPr>
        <p:spPr/>
        <p:txBody>
          <a:bodyPr/>
          <a:lstStyle/>
          <a:p>
            <a:endParaRPr lang="fr-CA" dirty="0"/>
          </a:p>
        </p:txBody>
      </p:sp>
      <p:sp>
        <p:nvSpPr>
          <p:cNvPr id="6" name="Slide Number Placeholder 5"/>
          <p:cNvSpPr>
            <a:spLocks noGrp="1"/>
          </p:cNvSpPr>
          <p:nvPr>
            <p:ph type="sldNum" sz="quarter" idx="12"/>
          </p:nvPr>
        </p:nvSpPr>
        <p:spPr/>
        <p:txBody>
          <a:bodyPr/>
          <a:lstStyle/>
          <a:p>
            <a:fld id="{DED474B2-28C0-4804-857A-77FC7EB6B191}" type="slidenum">
              <a:rPr lang="fr-CA" smtClean="0"/>
              <a:t>‹N°›</a:t>
            </a:fld>
            <a:endParaRPr lang="fr-CA" dirty="0"/>
          </a:p>
        </p:txBody>
      </p:sp>
    </p:spTree>
    <p:extLst>
      <p:ext uri="{BB962C8B-B14F-4D97-AF65-F5344CB8AC3E}">
        <p14:creationId xmlns:p14="http://schemas.microsoft.com/office/powerpoint/2010/main" val="58129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CA"/>
              <a:t>Modifier le style du titre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CA"/>
              <a:t>Cliquez pour modifier les styles du texte du masque</a:t>
            </a:r>
          </a:p>
        </p:txBody>
      </p:sp>
      <p:sp>
        <p:nvSpPr>
          <p:cNvPr id="4" name="Date Placeholder 3"/>
          <p:cNvSpPr>
            <a:spLocks noGrp="1"/>
          </p:cNvSpPr>
          <p:nvPr>
            <p:ph type="dt" sz="half" idx="10"/>
          </p:nvPr>
        </p:nvSpPr>
        <p:spPr/>
        <p:txBody>
          <a:bodyPr/>
          <a:lstStyle/>
          <a:p>
            <a:fld id="{61F32B24-AD49-47B6-B76A-FF7E9D348458}" type="datetimeFigureOut">
              <a:rPr lang="fr-CA" smtClean="0"/>
              <a:t>2026-08-31</a:t>
            </a:fld>
            <a:endParaRPr lang="fr-CA" dirty="0"/>
          </a:p>
        </p:txBody>
      </p:sp>
      <p:sp>
        <p:nvSpPr>
          <p:cNvPr id="5" name="Footer Placeholder 4"/>
          <p:cNvSpPr>
            <a:spLocks noGrp="1"/>
          </p:cNvSpPr>
          <p:nvPr>
            <p:ph type="ftr" sz="quarter" idx="11"/>
          </p:nvPr>
        </p:nvSpPr>
        <p:spPr/>
        <p:txBody>
          <a:bodyPr/>
          <a:lstStyle/>
          <a:p>
            <a:endParaRPr lang="fr-CA" dirty="0"/>
          </a:p>
        </p:txBody>
      </p:sp>
      <p:sp>
        <p:nvSpPr>
          <p:cNvPr id="6" name="Slide Number Placeholder 5"/>
          <p:cNvSpPr>
            <a:spLocks noGrp="1"/>
          </p:cNvSpPr>
          <p:nvPr>
            <p:ph type="sldNum" sz="quarter" idx="12"/>
          </p:nvPr>
        </p:nvSpPr>
        <p:spPr/>
        <p:txBody>
          <a:bodyPr/>
          <a:lstStyle/>
          <a:p>
            <a:fld id="{DED474B2-28C0-4804-857A-77FC7EB6B191}" type="slidenum">
              <a:rPr lang="fr-CA" smtClean="0"/>
              <a:t>‹N°›</a:t>
            </a:fld>
            <a:endParaRPr lang="fr-CA" dirty="0"/>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65512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CA"/>
              <a:t>Modifier le style du titre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5" name="Date Placeholder 4"/>
          <p:cNvSpPr>
            <a:spLocks noGrp="1"/>
          </p:cNvSpPr>
          <p:nvPr>
            <p:ph type="dt" sz="half" idx="10"/>
          </p:nvPr>
        </p:nvSpPr>
        <p:spPr/>
        <p:txBody>
          <a:bodyPr/>
          <a:lstStyle/>
          <a:p>
            <a:fld id="{61F32B24-AD49-47B6-B76A-FF7E9D348458}" type="datetimeFigureOut">
              <a:rPr lang="fr-CA" smtClean="0"/>
              <a:t>2026-08-31</a:t>
            </a:fld>
            <a:endParaRPr lang="fr-CA" dirty="0"/>
          </a:p>
        </p:txBody>
      </p:sp>
      <p:sp>
        <p:nvSpPr>
          <p:cNvPr id="6" name="Footer Placeholder 5"/>
          <p:cNvSpPr>
            <a:spLocks noGrp="1"/>
          </p:cNvSpPr>
          <p:nvPr>
            <p:ph type="ftr" sz="quarter" idx="11"/>
          </p:nvPr>
        </p:nvSpPr>
        <p:spPr/>
        <p:txBody>
          <a:bodyPr/>
          <a:lstStyle/>
          <a:p>
            <a:endParaRPr lang="fr-CA" dirty="0"/>
          </a:p>
        </p:txBody>
      </p:sp>
      <p:sp>
        <p:nvSpPr>
          <p:cNvPr id="7" name="Slide Number Placeholder 6"/>
          <p:cNvSpPr>
            <a:spLocks noGrp="1"/>
          </p:cNvSpPr>
          <p:nvPr>
            <p:ph type="sldNum" sz="quarter" idx="12"/>
          </p:nvPr>
        </p:nvSpPr>
        <p:spPr/>
        <p:txBody>
          <a:bodyPr/>
          <a:lstStyle/>
          <a:p>
            <a:fld id="{DED474B2-28C0-4804-857A-77FC7EB6B191}" type="slidenum">
              <a:rPr lang="fr-CA" smtClean="0"/>
              <a:t>‹N°›</a:t>
            </a:fld>
            <a:endParaRPr lang="fr-CA" dirty="0"/>
          </a:p>
        </p:txBody>
      </p:sp>
    </p:spTree>
    <p:extLst>
      <p:ext uri="{BB962C8B-B14F-4D97-AF65-F5344CB8AC3E}">
        <p14:creationId xmlns:p14="http://schemas.microsoft.com/office/powerpoint/2010/main" val="1875185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CA"/>
              <a:t>Modifier le style du titre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7" name="Date Placeholder 6"/>
          <p:cNvSpPr>
            <a:spLocks noGrp="1"/>
          </p:cNvSpPr>
          <p:nvPr>
            <p:ph type="dt" sz="half" idx="10"/>
          </p:nvPr>
        </p:nvSpPr>
        <p:spPr/>
        <p:txBody>
          <a:bodyPr/>
          <a:lstStyle/>
          <a:p>
            <a:fld id="{61F32B24-AD49-47B6-B76A-FF7E9D348458}" type="datetimeFigureOut">
              <a:rPr lang="fr-CA" smtClean="0"/>
              <a:t>2026-08-31</a:t>
            </a:fld>
            <a:endParaRPr lang="fr-CA" dirty="0"/>
          </a:p>
        </p:txBody>
      </p:sp>
      <p:sp>
        <p:nvSpPr>
          <p:cNvPr id="8" name="Footer Placeholder 7"/>
          <p:cNvSpPr>
            <a:spLocks noGrp="1"/>
          </p:cNvSpPr>
          <p:nvPr>
            <p:ph type="ftr" sz="quarter" idx="11"/>
          </p:nvPr>
        </p:nvSpPr>
        <p:spPr/>
        <p:txBody>
          <a:bodyPr/>
          <a:lstStyle/>
          <a:p>
            <a:endParaRPr lang="fr-CA" dirty="0"/>
          </a:p>
        </p:txBody>
      </p:sp>
      <p:sp>
        <p:nvSpPr>
          <p:cNvPr id="9" name="Slide Number Placeholder 8"/>
          <p:cNvSpPr>
            <a:spLocks noGrp="1"/>
          </p:cNvSpPr>
          <p:nvPr>
            <p:ph type="sldNum" sz="quarter" idx="12"/>
          </p:nvPr>
        </p:nvSpPr>
        <p:spPr/>
        <p:txBody>
          <a:bodyPr/>
          <a:lstStyle/>
          <a:p>
            <a:fld id="{DED474B2-28C0-4804-857A-77FC7EB6B191}" type="slidenum">
              <a:rPr lang="fr-CA" smtClean="0"/>
              <a:t>‹N°›</a:t>
            </a:fld>
            <a:endParaRPr lang="fr-CA" dirty="0"/>
          </a:p>
        </p:txBody>
      </p:sp>
    </p:spTree>
    <p:extLst>
      <p:ext uri="{BB962C8B-B14F-4D97-AF65-F5344CB8AC3E}">
        <p14:creationId xmlns:p14="http://schemas.microsoft.com/office/powerpoint/2010/main" val="30292841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a:t>Modifier le style du titre</a:t>
            </a:r>
            <a:endParaRPr lang="en-US" dirty="0"/>
          </a:p>
        </p:txBody>
      </p:sp>
      <p:sp>
        <p:nvSpPr>
          <p:cNvPr id="3" name="Date Placeholder 2"/>
          <p:cNvSpPr>
            <a:spLocks noGrp="1"/>
          </p:cNvSpPr>
          <p:nvPr>
            <p:ph type="dt" sz="half" idx="10"/>
          </p:nvPr>
        </p:nvSpPr>
        <p:spPr/>
        <p:txBody>
          <a:bodyPr/>
          <a:lstStyle/>
          <a:p>
            <a:fld id="{61F32B24-AD49-47B6-B76A-FF7E9D348458}" type="datetimeFigureOut">
              <a:rPr lang="fr-CA" smtClean="0"/>
              <a:t>2026-08-31</a:t>
            </a:fld>
            <a:endParaRPr lang="fr-CA" dirty="0"/>
          </a:p>
        </p:txBody>
      </p:sp>
      <p:sp>
        <p:nvSpPr>
          <p:cNvPr id="4" name="Footer Placeholder 3"/>
          <p:cNvSpPr>
            <a:spLocks noGrp="1"/>
          </p:cNvSpPr>
          <p:nvPr>
            <p:ph type="ftr" sz="quarter" idx="11"/>
          </p:nvPr>
        </p:nvSpPr>
        <p:spPr/>
        <p:txBody>
          <a:bodyPr/>
          <a:lstStyle/>
          <a:p>
            <a:endParaRPr lang="fr-CA" dirty="0"/>
          </a:p>
        </p:txBody>
      </p:sp>
      <p:sp>
        <p:nvSpPr>
          <p:cNvPr id="5" name="Slide Number Placeholder 4"/>
          <p:cNvSpPr>
            <a:spLocks noGrp="1"/>
          </p:cNvSpPr>
          <p:nvPr>
            <p:ph type="sldNum" sz="quarter" idx="12"/>
          </p:nvPr>
        </p:nvSpPr>
        <p:spPr/>
        <p:txBody>
          <a:bodyPr/>
          <a:lstStyle/>
          <a:p>
            <a:fld id="{DED474B2-28C0-4804-857A-77FC7EB6B191}" type="slidenum">
              <a:rPr lang="fr-CA" smtClean="0"/>
              <a:t>‹N°›</a:t>
            </a:fld>
            <a:endParaRPr lang="fr-CA" dirty="0"/>
          </a:p>
        </p:txBody>
      </p:sp>
    </p:spTree>
    <p:extLst>
      <p:ext uri="{BB962C8B-B14F-4D97-AF65-F5344CB8AC3E}">
        <p14:creationId xmlns:p14="http://schemas.microsoft.com/office/powerpoint/2010/main" val="3332076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61F32B24-AD49-47B6-B76A-FF7E9D348458}" type="datetimeFigureOut">
              <a:rPr lang="fr-CA" smtClean="0"/>
              <a:t>2026-08-31</a:t>
            </a:fld>
            <a:endParaRPr lang="fr-CA"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fr-CA" dirty="0"/>
          </a:p>
        </p:txBody>
      </p:sp>
      <p:sp>
        <p:nvSpPr>
          <p:cNvPr id="9" name="Slide Number Placeholder 8"/>
          <p:cNvSpPr>
            <a:spLocks noGrp="1"/>
          </p:cNvSpPr>
          <p:nvPr>
            <p:ph type="sldNum" sz="quarter" idx="12"/>
          </p:nvPr>
        </p:nvSpPr>
        <p:spPr/>
        <p:txBody>
          <a:bodyPr/>
          <a:lstStyle/>
          <a:p>
            <a:fld id="{DED474B2-28C0-4804-857A-77FC7EB6B191}" type="slidenum">
              <a:rPr lang="fr-CA" smtClean="0"/>
              <a:t>‹N°›</a:t>
            </a:fld>
            <a:endParaRPr lang="fr-CA" dirty="0"/>
          </a:p>
        </p:txBody>
      </p:sp>
    </p:spTree>
    <p:extLst>
      <p:ext uri="{BB962C8B-B14F-4D97-AF65-F5344CB8AC3E}">
        <p14:creationId xmlns:p14="http://schemas.microsoft.com/office/powerpoint/2010/main" val="37980907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CA"/>
              <a:t>Modifier le style du titre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1F32B24-AD49-47B6-B76A-FF7E9D348458}" type="datetimeFigureOut">
              <a:rPr lang="fr-CA" smtClean="0"/>
              <a:t>2026-08-31</a:t>
            </a:fld>
            <a:endParaRPr lang="fr-CA" dirty="0"/>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fr-CA"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ED474B2-28C0-4804-857A-77FC7EB6B191}" type="slidenum">
              <a:rPr lang="fr-CA" smtClean="0"/>
              <a:t>‹N°›</a:t>
            </a:fld>
            <a:endParaRPr lang="fr-CA" dirty="0"/>
          </a:p>
        </p:txBody>
      </p:sp>
    </p:spTree>
    <p:extLst>
      <p:ext uri="{BB962C8B-B14F-4D97-AF65-F5344CB8AC3E}">
        <p14:creationId xmlns:p14="http://schemas.microsoft.com/office/powerpoint/2010/main" val="7186678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fr-CA"/>
              <a:t>Modifier le style du titre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CA" dirty="0"/>
              <a:t>Cliquez sur l'icône pour ajouter une image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CA"/>
              <a:t>Cliquez pour modifier les styles du texte du masque</a:t>
            </a:r>
          </a:p>
        </p:txBody>
      </p:sp>
      <p:sp>
        <p:nvSpPr>
          <p:cNvPr id="5" name="Date Placeholder 4"/>
          <p:cNvSpPr>
            <a:spLocks noGrp="1"/>
          </p:cNvSpPr>
          <p:nvPr>
            <p:ph type="dt" sz="half" idx="10"/>
          </p:nvPr>
        </p:nvSpPr>
        <p:spPr/>
        <p:txBody>
          <a:bodyPr/>
          <a:lstStyle/>
          <a:p>
            <a:fld id="{61F32B24-AD49-47B6-B76A-FF7E9D348458}" type="datetimeFigureOut">
              <a:rPr lang="fr-CA" smtClean="0"/>
              <a:t>2026-08-31</a:t>
            </a:fld>
            <a:endParaRPr lang="fr-CA" dirty="0"/>
          </a:p>
        </p:txBody>
      </p:sp>
      <p:sp>
        <p:nvSpPr>
          <p:cNvPr id="6" name="Footer Placeholder 5"/>
          <p:cNvSpPr>
            <a:spLocks noGrp="1"/>
          </p:cNvSpPr>
          <p:nvPr>
            <p:ph type="ftr" sz="quarter" idx="11"/>
          </p:nvPr>
        </p:nvSpPr>
        <p:spPr/>
        <p:txBody>
          <a:bodyPr/>
          <a:lstStyle/>
          <a:p>
            <a:endParaRPr lang="fr-CA" dirty="0"/>
          </a:p>
        </p:txBody>
      </p:sp>
      <p:sp>
        <p:nvSpPr>
          <p:cNvPr id="7" name="Slide Number Placeholder 6"/>
          <p:cNvSpPr>
            <a:spLocks noGrp="1"/>
          </p:cNvSpPr>
          <p:nvPr>
            <p:ph type="sldNum" sz="quarter" idx="12"/>
          </p:nvPr>
        </p:nvSpPr>
        <p:spPr/>
        <p:txBody>
          <a:bodyPr/>
          <a:lstStyle/>
          <a:p>
            <a:fld id="{DED474B2-28C0-4804-857A-77FC7EB6B191}" type="slidenum">
              <a:rPr lang="fr-CA" smtClean="0"/>
              <a:t>‹N°›</a:t>
            </a:fld>
            <a:endParaRPr lang="fr-CA" dirty="0"/>
          </a:p>
        </p:txBody>
      </p:sp>
    </p:spTree>
    <p:extLst>
      <p:ext uri="{BB962C8B-B14F-4D97-AF65-F5344CB8AC3E}">
        <p14:creationId xmlns:p14="http://schemas.microsoft.com/office/powerpoint/2010/main" val="727929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CA"/>
              <a:t>Modifier le style du titre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10"/>
          </p:nvPr>
        </p:nvSpPr>
        <p:spPr/>
        <p:txBody>
          <a:bodyPr/>
          <a:lstStyle/>
          <a:p>
            <a:fld id="{61F32B24-AD49-47B6-B76A-FF7E9D348458}" type="datetimeFigureOut">
              <a:rPr lang="fr-CA" smtClean="0"/>
              <a:t>2026-08-31</a:t>
            </a:fld>
            <a:endParaRPr lang="fr-CA" dirty="0"/>
          </a:p>
        </p:txBody>
      </p:sp>
      <p:sp>
        <p:nvSpPr>
          <p:cNvPr id="5" name="Footer Placeholder 4"/>
          <p:cNvSpPr>
            <a:spLocks noGrp="1"/>
          </p:cNvSpPr>
          <p:nvPr>
            <p:ph type="ftr" sz="quarter" idx="11"/>
          </p:nvPr>
        </p:nvSpPr>
        <p:spPr/>
        <p:txBody>
          <a:bodyPr/>
          <a:lstStyle/>
          <a:p>
            <a:endParaRPr lang="fr-CA" dirty="0"/>
          </a:p>
        </p:txBody>
      </p:sp>
      <p:sp>
        <p:nvSpPr>
          <p:cNvPr id="6" name="Slide Number Placeholder 5"/>
          <p:cNvSpPr>
            <a:spLocks noGrp="1"/>
          </p:cNvSpPr>
          <p:nvPr>
            <p:ph type="sldNum" sz="quarter" idx="12"/>
          </p:nvPr>
        </p:nvSpPr>
        <p:spPr/>
        <p:txBody>
          <a:bodyPr/>
          <a:lstStyle/>
          <a:p>
            <a:fld id="{DED474B2-28C0-4804-857A-77FC7EB6B191}" type="slidenum">
              <a:rPr lang="fr-CA" smtClean="0"/>
              <a:t>‹N°›</a:t>
            </a:fld>
            <a:endParaRPr lang="fr-CA" dirty="0"/>
          </a:p>
        </p:txBody>
      </p:sp>
    </p:spTree>
    <p:extLst>
      <p:ext uri="{BB962C8B-B14F-4D97-AF65-F5344CB8AC3E}">
        <p14:creationId xmlns:p14="http://schemas.microsoft.com/office/powerpoint/2010/main" val="1871808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fr-CA"/>
              <a:t>Modifier le style du titre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10"/>
          </p:nvPr>
        </p:nvSpPr>
        <p:spPr/>
        <p:txBody>
          <a:bodyPr/>
          <a:lstStyle/>
          <a:p>
            <a:fld id="{61F32B24-AD49-47B6-B76A-FF7E9D348458}" type="datetimeFigureOut">
              <a:rPr lang="fr-CA" smtClean="0"/>
              <a:t>2026-08-31</a:t>
            </a:fld>
            <a:endParaRPr lang="fr-CA" dirty="0"/>
          </a:p>
        </p:txBody>
      </p:sp>
      <p:sp>
        <p:nvSpPr>
          <p:cNvPr id="5" name="Footer Placeholder 4"/>
          <p:cNvSpPr>
            <a:spLocks noGrp="1"/>
          </p:cNvSpPr>
          <p:nvPr>
            <p:ph type="ftr" sz="quarter" idx="11"/>
          </p:nvPr>
        </p:nvSpPr>
        <p:spPr/>
        <p:txBody>
          <a:bodyPr/>
          <a:lstStyle/>
          <a:p>
            <a:endParaRPr lang="fr-CA" dirty="0"/>
          </a:p>
        </p:txBody>
      </p:sp>
      <p:sp>
        <p:nvSpPr>
          <p:cNvPr id="6" name="Slide Number Placeholder 5"/>
          <p:cNvSpPr>
            <a:spLocks noGrp="1"/>
          </p:cNvSpPr>
          <p:nvPr>
            <p:ph type="sldNum" sz="quarter" idx="12"/>
          </p:nvPr>
        </p:nvSpPr>
        <p:spPr/>
        <p:txBody>
          <a:bodyPr/>
          <a:lstStyle/>
          <a:p>
            <a:fld id="{DED474B2-28C0-4804-857A-77FC7EB6B191}" type="slidenum">
              <a:rPr lang="fr-CA" smtClean="0"/>
              <a:t>‹N°›</a:t>
            </a:fld>
            <a:endParaRPr lang="fr-CA" dirty="0"/>
          </a:p>
        </p:txBody>
      </p:sp>
    </p:spTree>
    <p:extLst>
      <p:ext uri="{BB962C8B-B14F-4D97-AF65-F5344CB8AC3E}">
        <p14:creationId xmlns:p14="http://schemas.microsoft.com/office/powerpoint/2010/main" val="422273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fr-CA"/>
              <a:t>Modifier le style du titre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61F32B24-AD49-47B6-B76A-FF7E9D348458}" type="datetimeFigureOut">
              <a:rPr lang="fr-CA" smtClean="0"/>
              <a:t>2026-08-31</a:t>
            </a:fld>
            <a:endParaRPr lang="fr-CA" dirty="0"/>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fr-CA" dirty="0"/>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DED474B2-28C0-4804-857A-77FC7EB6B191}" type="slidenum">
              <a:rPr lang="fr-CA" smtClean="0"/>
              <a:t>‹N°›</a:t>
            </a:fld>
            <a:endParaRPr lang="fr-CA" dirty="0"/>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85755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5D21EC-5A2F-0AED-EE11-0DAD22D84964}"/>
              </a:ext>
            </a:extLst>
          </p:cNvPr>
          <p:cNvSpPr>
            <a:spLocks noGrp="1"/>
          </p:cNvSpPr>
          <p:nvPr>
            <p:ph type="ctrTitle"/>
          </p:nvPr>
        </p:nvSpPr>
        <p:spPr/>
        <p:txBody>
          <a:bodyPr/>
          <a:lstStyle/>
          <a:p>
            <a:r>
              <a:rPr lang="fr-CA" noProof="0" dirty="0"/>
              <a:t>Cours 2</a:t>
            </a:r>
          </a:p>
        </p:txBody>
      </p:sp>
      <p:sp>
        <p:nvSpPr>
          <p:cNvPr id="3" name="Sous-titre 2">
            <a:extLst>
              <a:ext uri="{FF2B5EF4-FFF2-40B4-BE49-F238E27FC236}">
                <a16:creationId xmlns:a16="http://schemas.microsoft.com/office/drawing/2014/main" id="{D5331687-92FA-344B-06E8-0A2DB0872246}"/>
              </a:ext>
            </a:extLst>
          </p:cNvPr>
          <p:cNvSpPr>
            <a:spLocks noGrp="1"/>
          </p:cNvSpPr>
          <p:nvPr>
            <p:ph type="subTitle" idx="1"/>
          </p:nvPr>
        </p:nvSpPr>
        <p:spPr/>
        <p:txBody>
          <a:bodyPr/>
          <a:lstStyle/>
          <a:p>
            <a:r>
              <a:rPr lang="fr-CA" noProof="0" dirty="0"/>
              <a:t>Introduction à la programmation et les bases de python</a:t>
            </a:r>
          </a:p>
        </p:txBody>
      </p:sp>
    </p:spTree>
    <p:extLst>
      <p:ext uri="{BB962C8B-B14F-4D97-AF65-F5344CB8AC3E}">
        <p14:creationId xmlns:p14="http://schemas.microsoft.com/office/powerpoint/2010/main" val="3531428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6D9325-644B-FC45-48DF-50F81728D5C6}"/>
              </a:ext>
            </a:extLst>
          </p:cNvPr>
          <p:cNvSpPr>
            <a:spLocks noGrp="1"/>
          </p:cNvSpPr>
          <p:nvPr>
            <p:ph type="title"/>
          </p:nvPr>
        </p:nvSpPr>
        <p:spPr/>
        <p:txBody>
          <a:bodyPr/>
          <a:lstStyle/>
          <a:p>
            <a:r>
              <a:rPr lang="fr-CA" noProof="0" dirty="0"/>
              <a:t>Contenu du cours</a:t>
            </a:r>
          </a:p>
        </p:txBody>
      </p:sp>
      <p:sp>
        <p:nvSpPr>
          <p:cNvPr id="3" name="Espace réservé du contenu 2">
            <a:extLst>
              <a:ext uri="{FF2B5EF4-FFF2-40B4-BE49-F238E27FC236}">
                <a16:creationId xmlns:a16="http://schemas.microsoft.com/office/drawing/2014/main" id="{A1766083-C206-F327-09A8-4A97CB7E4903}"/>
              </a:ext>
            </a:extLst>
          </p:cNvPr>
          <p:cNvSpPr>
            <a:spLocks noGrp="1"/>
          </p:cNvSpPr>
          <p:nvPr>
            <p:ph idx="1"/>
          </p:nvPr>
        </p:nvSpPr>
        <p:spPr/>
        <p:txBody>
          <a:bodyPr/>
          <a:lstStyle/>
          <a:p>
            <a:r>
              <a:rPr lang="fr-CA" noProof="0" dirty="0"/>
              <a:t>Algorithme et programme</a:t>
            </a:r>
          </a:p>
          <a:p>
            <a:pPr lvl="1"/>
            <a:r>
              <a:rPr lang="fr-CA" noProof="0" dirty="0"/>
              <a:t>Qu’est-ce qu’un programme informatique ?</a:t>
            </a:r>
          </a:p>
          <a:p>
            <a:pPr lvl="1"/>
            <a:r>
              <a:rPr lang="fr-CA" noProof="0" dirty="0"/>
              <a:t>Les composantes de base d’un programme</a:t>
            </a:r>
          </a:p>
          <a:p>
            <a:pPr lvl="1"/>
            <a:r>
              <a:rPr lang="fr-CA" dirty="0"/>
              <a:t>Les expressions et leur évaluation</a:t>
            </a:r>
            <a:endParaRPr lang="fr-CA" noProof="0" dirty="0"/>
          </a:p>
          <a:p>
            <a:pPr lvl="1"/>
            <a:r>
              <a:rPr lang="fr-CA" noProof="0" dirty="0"/>
              <a:t>La structure générale d’un programme</a:t>
            </a:r>
          </a:p>
          <a:p>
            <a:r>
              <a:rPr lang="fr-CA" noProof="0" dirty="0"/>
              <a:t>Les bases du langage Python</a:t>
            </a:r>
          </a:p>
          <a:p>
            <a:pPr lvl="1"/>
            <a:r>
              <a:rPr lang="fr-CA" noProof="0" dirty="0"/>
              <a:t>Syntaxe de base de Python</a:t>
            </a:r>
          </a:p>
          <a:p>
            <a:pPr lvl="1"/>
            <a:r>
              <a:rPr lang="fr-CA" noProof="0" dirty="0"/>
              <a:t>Quelques fonctions utiles</a:t>
            </a:r>
          </a:p>
        </p:txBody>
      </p:sp>
    </p:spTree>
    <p:extLst>
      <p:ext uri="{BB962C8B-B14F-4D97-AF65-F5344CB8AC3E}">
        <p14:creationId xmlns:p14="http://schemas.microsoft.com/office/powerpoint/2010/main" val="5345058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6C39C2-631F-61AD-CFDF-4B484F44EBD7}"/>
              </a:ext>
            </a:extLst>
          </p:cNvPr>
          <p:cNvSpPr>
            <a:spLocks noGrp="1"/>
          </p:cNvSpPr>
          <p:nvPr>
            <p:ph type="title"/>
          </p:nvPr>
        </p:nvSpPr>
        <p:spPr/>
        <p:txBody>
          <a:bodyPr>
            <a:normAutofit/>
          </a:bodyPr>
          <a:lstStyle/>
          <a:p>
            <a:r>
              <a:rPr lang="fr-CA" sz="7200" noProof="0" dirty="0"/>
              <a:t>Algorithme et programme</a:t>
            </a:r>
          </a:p>
        </p:txBody>
      </p:sp>
      <p:sp>
        <p:nvSpPr>
          <p:cNvPr id="3" name="Espace réservé du contenu 2">
            <a:extLst>
              <a:ext uri="{FF2B5EF4-FFF2-40B4-BE49-F238E27FC236}">
                <a16:creationId xmlns:a16="http://schemas.microsoft.com/office/drawing/2014/main" id="{F7296BC0-E290-4694-18FB-1E3F44A81FB0}"/>
              </a:ext>
            </a:extLst>
          </p:cNvPr>
          <p:cNvSpPr>
            <a:spLocks noGrp="1"/>
          </p:cNvSpPr>
          <p:nvPr>
            <p:ph idx="1"/>
          </p:nvPr>
        </p:nvSpPr>
        <p:spPr/>
        <p:txBody>
          <a:bodyPr/>
          <a:lstStyle/>
          <a:p>
            <a:pPr algn="just"/>
            <a:r>
              <a:rPr lang="fr-CA" noProof="0" dirty="0"/>
              <a:t>"</a:t>
            </a:r>
            <a:r>
              <a:rPr lang="fr-CA" i="1" noProof="0" dirty="0"/>
              <a:t>un ensemble d’étapes qui permettent d’accomplir une tâche</a:t>
            </a:r>
            <a:r>
              <a:rPr lang="fr-CA" noProof="0" dirty="0"/>
              <a:t>" (Cormen, 2013, p. 1)</a:t>
            </a:r>
          </a:p>
          <a:p>
            <a:pPr algn="just"/>
            <a:r>
              <a:rPr lang="fr-CA" noProof="0" dirty="0"/>
              <a:t>Les algorithmes existent depuis très longtemps, avant même que l’idée des ordinateurs n’existe. Un des premiers algorithmes élaborés est l’anthyphérèse d’Euclide – aussi appelé l’algorithme d’Euclide – qui permet de déterminer le plus grand diviseur commun entre deux nombres naturels non nuls (PGCD).</a:t>
            </a:r>
          </a:p>
          <a:p>
            <a:pPr algn="just"/>
            <a:r>
              <a:rPr lang="fr-CA" noProof="0" dirty="0"/>
              <a:t>Les algorithmes sont un peu comme une recette de cuisine, c’est l’ensemble des instructions qui forme la procédure à suivre pour arriver au résultat final.</a:t>
            </a:r>
          </a:p>
          <a:p>
            <a:pPr algn="just"/>
            <a:r>
              <a:rPr lang="fr-CA" noProof="0" dirty="0"/>
              <a:t>Exemples d’algorithmes:</a:t>
            </a:r>
          </a:p>
          <a:p>
            <a:pPr lvl="1" algn="just"/>
            <a:r>
              <a:rPr lang="fr-CA" noProof="0" dirty="0"/>
              <a:t>« Comment faire un gâteau au chocolat ? »</a:t>
            </a:r>
          </a:p>
          <a:p>
            <a:pPr lvl="1" algn="just"/>
            <a:r>
              <a:rPr lang="fr-CA" noProof="0" dirty="0"/>
              <a:t>« Comment assembler les pièces séparées en un meuble ? »</a:t>
            </a:r>
          </a:p>
          <a:p>
            <a:pPr lvl="1" algn="just"/>
            <a:r>
              <a:rPr lang="fr-CA" i="1" dirty="0"/>
              <a:t>« </a:t>
            </a:r>
            <a:r>
              <a:rPr lang="fr-CA" i="1" noProof="0" dirty="0"/>
              <a:t>Est-ce que N est un nombre pair ?</a:t>
            </a:r>
            <a:r>
              <a:rPr lang="fr-CA" i="1" dirty="0"/>
              <a:t> »</a:t>
            </a:r>
            <a:endParaRPr lang="fr-CA" noProof="0" dirty="0"/>
          </a:p>
        </p:txBody>
      </p:sp>
    </p:spTree>
    <p:extLst>
      <p:ext uri="{BB962C8B-B14F-4D97-AF65-F5344CB8AC3E}">
        <p14:creationId xmlns:p14="http://schemas.microsoft.com/office/powerpoint/2010/main" val="14169540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D1C81D-CECF-AB26-279E-B519F4DACCC5}"/>
              </a:ext>
            </a:extLst>
          </p:cNvPr>
          <p:cNvSpPr>
            <a:spLocks noGrp="1"/>
          </p:cNvSpPr>
          <p:nvPr>
            <p:ph type="title"/>
          </p:nvPr>
        </p:nvSpPr>
        <p:spPr/>
        <p:txBody>
          <a:bodyPr/>
          <a:lstStyle/>
          <a:p>
            <a:r>
              <a:rPr lang="fr-CA" noProof="0" dirty="0"/>
              <a:t>Les algorithmes et l’informatique</a:t>
            </a:r>
          </a:p>
        </p:txBody>
      </p:sp>
      <p:sp>
        <p:nvSpPr>
          <p:cNvPr id="3" name="Espace réservé du contenu 2">
            <a:extLst>
              <a:ext uri="{FF2B5EF4-FFF2-40B4-BE49-F238E27FC236}">
                <a16:creationId xmlns:a16="http://schemas.microsoft.com/office/drawing/2014/main" id="{5B5A3B1C-3ABA-D062-A742-D1106FF98ACD}"/>
              </a:ext>
            </a:extLst>
          </p:cNvPr>
          <p:cNvSpPr>
            <a:spLocks noGrp="1"/>
          </p:cNvSpPr>
          <p:nvPr>
            <p:ph idx="1"/>
          </p:nvPr>
        </p:nvSpPr>
        <p:spPr/>
        <p:txBody>
          <a:bodyPr/>
          <a:lstStyle/>
          <a:p>
            <a:r>
              <a:rPr lang="fr-CA" noProof="0" dirty="0"/>
              <a:t>Dans le cadre de l’informatique, l’algorithmique est appliquée à la programmation des ordinateurs. On veut pouvoir définir les étapes nécessaires à la résolution d’un problème pour que l’ordinateur puisse exécuter ces étapes et nous fournir le résultat. </a:t>
            </a:r>
          </a:p>
          <a:p>
            <a:r>
              <a:rPr lang="fr-CA" noProof="0" dirty="0"/>
              <a:t>Tous les programmes informatiques sont des constructions d’algorithmes. La maitrise de la pensée algorithmique est un prérequis pour l’apprentissage de la programmation.</a:t>
            </a:r>
          </a:p>
          <a:p>
            <a:r>
              <a:rPr lang="fr-CA" noProof="0" dirty="0"/>
              <a:t>Pour la construction d’un programme informatique, les opérations d’un algorithme sont décomposées jusqu’à ce qu’on puisse les arrimer aux </a:t>
            </a:r>
            <a:r>
              <a:rPr lang="fr-CA" b="1" noProof="0" dirty="0"/>
              <a:t>instructions élémentaires </a:t>
            </a:r>
            <a:r>
              <a:rPr lang="fr-CA" noProof="0" dirty="0"/>
              <a:t>d’un langage permettant de codifier des algorithmes pour ordinateurs. C’est ce qu’on appelle </a:t>
            </a:r>
            <a:r>
              <a:rPr lang="fr-CA" b="1" noProof="0" dirty="0"/>
              <a:t>la programmation</a:t>
            </a:r>
            <a:r>
              <a:rPr lang="fr-CA" noProof="0" dirty="0"/>
              <a:t>. </a:t>
            </a:r>
          </a:p>
          <a:p>
            <a:endParaRPr lang="fr-CA" noProof="0" dirty="0"/>
          </a:p>
        </p:txBody>
      </p:sp>
    </p:spTree>
    <p:extLst>
      <p:ext uri="{BB962C8B-B14F-4D97-AF65-F5344CB8AC3E}">
        <p14:creationId xmlns:p14="http://schemas.microsoft.com/office/powerpoint/2010/main" val="497030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AE701-A4DA-C7F8-8ABC-74AD63D99B85}"/>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ECD17F0-96FD-F4B9-96E4-60F47FA90F09}"/>
              </a:ext>
            </a:extLst>
          </p:cNvPr>
          <p:cNvSpPr>
            <a:spLocks noGrp="1"/>
          </p:cNvSpPr>
          <p:nvPr>
            <p:ph type="title"/>
          </p:nvPr>
        </p:nvSpPr>
        <p:spPr/>
        <p:txBody>
          <a:bodyPr/>
          <a:lstStyle/>
          <a:p>
            <a:r>
              <a:rPr lang="fr-CA" noProof="0" dirty="0"/>
              <a:t>Exemple d’algorithme et de programme</a:t>
            </a:r>
          </a:p>
        </p:txBody>
      </p:sp>
      <p:sp>
        <p:nvSpPr>
          <p:cNvPr id="6" name="Espace réservé du contenu 5">
            <a:extLst>
              <a:ext uri="{FF2B5EF4-FFF2-40B4-BE49-F238E27FC236}">
                <a16:creationId xmlns:a16="http://schemas.microsoft.com/office/drawing/2014/main" id="{09C4EE2E-236E-1EDF-5191-D07B7F868F62}"/>
              </a:ext>
            </a:extLst>
          </p:cNvPr>
          <p:cNvSpPr>
            <a:spLocks noGrp="1"/>
          </p:cNvSpPr>
          <p:nvPr>
            <p:ph idx="1"/>
          </p:nvPr>
        </p:nvSpPr>
        <p:spPr>
          <a:xfrm>
            <a:off x="1097280" y="2562578"/>
            <a:ext cx="10058400" cy="3306515"/>
          </a:xfrm>
        </p:spPr>
        <p:txBody>
          <a:bodyPr>
            <a:normAutofit/>
          </a:bodyPr>
          <a:lstStyle/>
          <a:p>
            <a:pPr marL="0" indent="0">
              <a:lnSpc>
                <a:spcPct val="150000"/>
              </a:lnSpc>
              <a:buNone/>
            </a:pPr>
            <a:r>
              <a:rPr lang="fr-CA" noProof="0" dirty="0">
                <a:solidFill>
                  <a:schemeClr val="bg2">
                    <a:lumMod val="50000"/>
                  </a:schemeClr>
                </a:solidFill>
                <a:latin typeface="Cascadia Mono" panose="020B0609020000020004" pitchFamily="49" charset="0"/>
                <a:cs typeface="Cascadia Mono" panose="020B0609020000020004" pitchFamily="49" charset="0"/>
              </a:rPr>
              <a:t>hauteur</a:t>
            </a:r>
            <a:r>
              <a:rPr lang="fr-CA" noProof="0" dirty="0">
                <a:latin typeface="Cascadia Mono" panose="020B0609020000020004" pitchFamily="49" charset="0"/>
                <a:cs typeface="Cascadia Mono" panose="020B0609020000020004" pitchFamily="49" charset="0"/>
              </a:rPr>
              <a:t> &lt;-- valeur entrée par l'utilisateur</a:t>
            </a:r>
          </a:p>
          <a:p>
            <a:pPr marL="0" indent="0">
              <a:lnSpc>
                <a:spcPct val="150000"/>
              </a:lnSpc>
              <a:buNone/>
            </a:pPr>
            <a:r>
              <a:rPr lang="fr-CA" noProof="0" dirty="0">
                <a:solidFill>
                  <a:schemeClr val="bg2">
                    <a:lumMod val="50000"/>
                  </a:schemeClr>
                </a:solidFill>
                <a:latin typeface="Cascadia Mono" panose="020B0609020000020004" pitchFamily="49" charset="0"/>
                <a:cs typeface="Cascadia Mono" panose="020B0609020000020004" pitchFamily="49" charset="0"/>
              </a:rPr>
              <a:t>largeur</a:t>
            </a:r>
            <a:r>
              <a:rPr lang="fr-CA" noProof="0" dirty="0">
                <a:latin typeface="Cascadia Mono" panose="020B0609020000020004" pitchFamily="49" charset="0"/>
                <a:cs typeface="Cascadia Mono" panose="020B0609020000020004" pitchFamily="49" charset="0"/>
              </a:rPr>
              <a:t> &lt;-- valeur entrée par l'utilisateur</a:t>
            </a:r>
          </a:p>
          <a:p>
            <a:pPr marL="0" indent="0">
              <a:lnSpc>
                <a:spcPct val="150000"/>
              </a:lnSpc>
              <a:buNone/>
            </a:pPr>
            <a:r>
              <a:rPr lang="fr-CA" noProof="0" dirty="0">
                <a:solidFill>
                  <a:schemeClr val="accent2"/>
                </a:solidFill>
                <a:latin typeface="Cascadia Mono" panose="020B0609020000020004" pitchFamily="49" charset="0"/>
                <a:cs typeface="Cascadia Mono" panose="020B0609020000020004" pitchFamily="49" charset="0"/>
              </a:rPr>
              <a:t>aire</a:t>
            </a:r>
            <a:r>
              <a:rPr lang="fr-CA" noProof="0" dirty="0">
                <a:latin typeface="Cascadia Mono" panose="020B0609020000020004" pitchFamily="49" charset="0"/>
                <a:cs typeface="Cascadia Mono" panose="020B0609020000020004" pitchFamily="49" charset="0"/>
              </a:rPr>
              <a:t> &lt;-- </a:t>
            </a:r>
            <a:r>
              <a:rPr lang="fr-CA" noProof="0" dirty="0">
                <a:solidFill>
                  <a:schemeClr val="bg2">
                    <a:lumMod val="50000"/>
                  </a:schemeClr>
                </a:solidFill>
                <a:latin typeface="Cascadia Mono" panose="020B0609020000020004" pitchFamily="49" charset="0"/>
                <a:cs typeface="Cascadia Mono" panose="020B0609020000020004" pitchFamily="49" charset="0"/>
              </a:rPr>
              <a:t>hauteur</a:t>
            </a:r>
            <a:r>
              <a:rPr lang="fr-CA" noProof="0" dirty="0">
                <a:latin typeface="Cascadia Mono" panose="020B0609020000020004" pitchFamily="49" charset="0"/>
                <a:cs typeface="Cascadia Mono" panose="020B0609020000020004" pitchFamily="49" charset="0"/>
              </a:rPr>
              <a:t> * </a:t>
            </a:r>
            <a:r>
              <a:rPr lang="fr-CA" noProof="0" dirty="0">
                <a:solidFill>
                  <a:schemeClr val="bg2">
                    <a:lumMod val="50000"/>
                  </a:schemeClr>
                </a:solidFill>
                <a:latin typeface="Cascadia Mono" panose="020B0609020000020004" pitchFamily="49" charset="0"/>
                <a:cs typeface="Cascadia Mono" panose="020B0609020000020004" pitchFamily="49" charset="0"/>
              </a:rPr>
              <a:t>largeur</a:t>
            </a:r>
            <a:endParaRPr lang="fr-CA" noProof="0" dirty="0">
              <a:latin typeface="Cascadia Mono" panose="020B0609020000020004" pitchFamily="49" charset="0"/>
              <a:cs typeface="Cascadia Mono" panose="020B0609020000020004" pitchFamily="49" charset="0"/>
            </a:endParaRPr>
          </a:p>
          <a:p>
            <a:pPr marL="0" indent="0">
              <a:lnSpc>
                <a:spcPct val="150000"/>
              </a:lnSpc>
              <a:buNone/>
            </a:pPr>
            <a:r>
              <a:rPr lang="fr-CA" noProof="0" dirty="0">
                <a:latin typeface="Cascadia Mono" panose="020B0609020000020004" pitchFamily="49" charset="0"/>
                <a:cs typeface="Cascadia Mono" panose="020B0609020000020004" pitchFamily="49" charset="0"/>
              </a:rPr>
              <a:t>afficher </a:t>
            </a:r>
            <a:r>
              <a:rPr lang="fr-CA" noProof="0" dirty="0">
                <a:solidFill>
                  <a:schemeClr val="accent2"/>
                </a:solidFill>
                <a:latin typeface="Cascadia Mono" panose="020B0609020000020004" pitchFamily="49" charset="0"/>
                <a:cs typeface="Cascadia Mono" panose="020B0609020000020004" pitchFamily="49" charset="0"/>
              </a:rPr>
              <a:t>aire</a:t>
            </a:r>
          </a:p>
        </p:txBody>
      </p:sp>
      <p:sp>
        <p:nvSpPr>
          <p:cNvPr id="5" name="Espace réservé du texte 4">
            <a:extLst>
              <a:ext uri="{FF2B5EF4-FFF2-40B4-BE49-F238E27FC236}">
                <a16:creationId xmlns:a16="http://schemas.microsoft.com/office/drawing/2014/main" id="{09769526-CA76-F219-D712-30EF9B68BB12}"/>
              </a:ext>
            </a:extLst>
          </p:cNvPr>
          <p:cNvSpPr>
            <a:spLocks noGrp="1"/>
          </p:cNvSpPr>
          <p:nvPr>
            <p:ph type="body" idx="4294967295"/>
          </p:nvPr>
        </p:nvSpPr>
        <p:spPr>
          <a:xfrm>
            <a:off x="1097280" y="2029177"/>
            <a:ext cx="10058400" cy="409223"/>
          </a:xfrm>
        </p:spPr>
        <p:txBody>
          <a:bodyPr>
            <a:normAutofit fontScale="92500" lnSpcReduction="20000"/>
          </a:bodyPr>
          <a:lstStyle/>
          <a:p>
            <a:r>
              <a:rPr lang="fr-CA" sz="2800" b="1" noProof="0" dirty="0"/>
              <a:t>L’aire d’un quadrilatère (Pseudocode)</a:t>
            </a:r>
          </a:p>
        </p:txBody>
      </p:sp>
    </p:spTree>
    <p:extLst>
      <p:ext uri="{BB962C8B-B14F-4D97-AF65-F5344CB8AC3E}">
        <p14:creationId xmlns:p14="http://schemas.microsoft.com/office/powerpoint/2010/main" val="33783288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CC751-CCC8-9D3B-148B-14B5AE68081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D2534C4-3018-F17D-F2C2-056A39AF7F76}"/>
              </a:ext>
            </a:extLst>
          </p:cNvPr>
          <p:cNvSpPr>
            <a:spLocks noGrp="1"/>
          </p:cNvSpPr>
          <p:nvPr>
            <p:ph type="title"/>
          </p:nvPr>
        </p:nvSpPr>
        <p:spPr/>
        <p:txBody>
          <a:bodyPr/>
          <a:lstStyle/>
          <a:p>
            <a:r>
              <a:rPr lang="fr-CA" noProof="0" dirty="0"/>
              <a:t>Exemple d’algorithme et de programme</a:t>
            </a:r>
          </a:p>
        </p:txBody>
      </p:sp>
      <p:sp>
        <p:nvSpPr>
          <p:cNvPr id="6" name="Espace réservé du contenu 5">
            <a:extLst>
              <a:ext uri="{FF2B5EF4-FFF2-40B4-BE49-F238E27FC236}">
                <a16:creationId xmlns:a16="http://schemas.microsoft.com/office/drawing/2014/main" id="{F53E0235-F5D3-1196-81AE-3D487DB2E276}"/>
              </a:ext>
            </a:extLst>
          </p:cNvPr>
          <p:cNvSpPr>
            <a:spLocks noGrp="1"/>
          </p:cNvSpPr>
          <p:nvPr>
            <p:ph idx="1"/>
          </p:nvPr>
        </p:nvSpPr>
        <p:spPr>
          <a:xfrm>
            <a:off x="1097280" y="2438400"/>
            <a:ext cx="10058400" cy="3306515"/>
          </a:xfrm>
        </p:spPr>
        <p:txBody>
          <a:bodyPr>
            <a:normAutofit/>
          </a:bodyPr>
          <a:lstStyle/>
          <a:p>
            <a:pPr marL="0" lvl="0" indent="0" eaLnBrk="0" fontAlgn="base" hangingPunct="0">
              <a:lnSpc>
                <a:spcPct val="200000"/>
              </a:lnSpc>
              <a:spcBef>
                <a:spcPct val="0"/>
              </a:spcBef>
              <a:spcAft>
                <a:spcPct val="0"/>
              </a:spcAft>
              <a:buClrTx/>
              <a:buSzTx/>
              <a:buNone/>
            </a:pPr>
            <a:r>
              <a:rPr lang="fr-CA" noProof="0" dirty="0">
                <a:solidFill>
                  <a:srgbClr val="1C1D1E"/>
                </a:solidFill>
                <a:latin typeface="Cascadia Mono" panose="020B0609020000020004" pitchFamily="49" charset="0"/>
                <a:cs typeface="Cascadia Mono" panose="020B0609020000020004" pitchFamily="49" charset="0"/>
              </a:rPr>
              <a:t>hauteur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BB5C00"/>
                </a:solidFill>
                <a:latin typeface="Cascadia Mono" panose="020B0609020000020004" pitchFamily="49" charset="0"/>
                <a:cs typeface="Cascadia Mono" panose="020B0609020000020004" pitchFamily="49" charset="0"/>
              </a:rPr>
              <a:t>float</a:t>
            </a:r>
            <a:r>
              <a:rPr lang="fr-CA" noProof="0" dirty="0">
                <a:solidFill>
                  <a:srgbClr val="6B6F72"/>
                </a:solidFill>
                <a:latin typeface="Cascadia Mono" panose="020B0609020000020004" pitchFamily="49" charset="0"/>
                <a:cs typeface="Cascadia Mono" panose="020B0609020000020004" pitchFamily="49" charset="0"/>
              </a:rPr>
              <a:t>(</a:t>
            </a:r>
            <a:r>
              <a:rPr lang="fr-CA" noProof="0" dirty="0">
                <a:solidFill>
                  <a:srgbClr val="4180AC"/>
                </a:solidFill>
                <a:latin typeface="Cascadia Mono" panose="020B0609020000020004" pitchFamily="49" charset="0"/>
                <a:cs typeface="Cascadia Mono" panose="020B0609020000020004" pitchFamily="49" charset="0"/>
              </a:rPr>
              <a:t>input</a:t>
            </a:r>
            <a:r>
              <a:rPr lang="fr-CA" noProof="0" dirty="0">
                <a:solidFill>
                  <a:srgbClr val="6B6F72"/>
                </a:solidFill>
                <a:latin typeface="Cascadia Mono" panose="020B0609020000020004" pitchFamily="49" charset="0"/>
                <a:cs typeface="Cascadia Mono" panose="020B0609020000020004" pitchFamily="49" charset="0"/>
              </a:rPr>
              <a:t>(</a:t>
            </a:r>
            <a:r>
              <a:rPr lang="fr-CA" noProof="0" dirty="0">
                <a:solidFill>
                  <a:srgbClr val="009817"/>
                </a:solidFill>
                <a:latin typeface="Cascadia Mono" panose="020B0609020000020004" pitchFamily="49" charset="0"/>
                <a:cs typeface="Cascadia Mono" panose="020B0609020000020004" pitchFamily="49" charset="0"/>
              </a:rPr>
              <a:t>"Entrer la largeur: "</a:t>
            </a:r>
            <a:r>
              <a:rPr lang="fr-CA" noProof="0" dirty="0">
                <a:solidFill>
                  <a:srgbClr val="6B6F72"/>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p>
          <a:p>
            <a:pPr marL="0" lvl="0" indent="0" eaLnBrk="0" fontAlgn="base" hangingPunct="0">
              <a:lnSpc>
                <a:spcPct val="200000"/>
              </a:lnSpc>
              <a:spcBef>
                <a:spcPct val="0"/>
              </a:spcBef>
              <a:spcAft>
                <a:spcPct val="0"/>
              </a:spcAft>
              <a:buClrTx/>
              <a:buSzTx/>
              <a:buNone/>
            </a:pPr>
            <a:r>
              <a:rPr lang="fr-CA" noProof="0" dirty="0">
                <a:solidFill>
                  <a:srgbClr val="1C1D1E"/>
                </a:solidFill>
                <a:latin typeface="Cascadia Mono" panose="020B0609020000020004" pitchFamily="49" charset="0"/>
                <a:cs typeface="Cascadia Mono" panose="020B0609020000020004" pitchFamily="49" charset="0"/>
              </a:rPr>
              <a:t>largeur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BB5C00"/>
                </a:solidFill>
                <a:latin typeface="Cascadia Mono" panose="020B0609020000020004" pitchFamily="49" charset="0"/>
                <a:cs typeface="Cascadia Mono" panose="020B0609020000020004" pitchFamily="49" charset="0"/>
              </a:rPr>
              <a:t>float</a:t>
            </a:r>
            <a:r>
              <a:rPr lang="fr-CA" noProof="0" dirty="0">
                <a:solidFill>
                  <a:srgbClr val="6B6F72"/>
                </a:solidFill>
                <a:latin typeface="Cascadia Mono" panose="020B0609020000020004" pitchFamily="49" charset="0"/>
                <a:cs typeface="Cascadia Mono" panose="020B0609020000020004" pitchFamily="49" charset="0"/>
              </a:rPr>
              <a:t>(</a:t>
            </a:r>
            <a:r>
              <a:rPr lang="fr-CA" noProof="0" dirty="0">
                <a:solidFill>
                  <a:srgbClr val="4180AC"/>
                </a:solidFill>
                <a:latin typeface="Cascadia Mono" panose="020B0609020000020004" pitchFamily="49" charset="0"/>
                <a:cs typeface="Cascadia Mono" panose="020B0609020000020004" pitchFamily="49" charset="0"/>
              </a:rPr>
              <a:t>input</a:t>
            </a:r>
            <a:r>
              <a:rPr lang="fr-CA" noProof="0" dirty="0">
                <a:solidFill>
                  <a:srgbClr val="6B6F72"/>
                </a:solidFill>
                <a:latin typeface="Cascadia Mono" panose="020B0609020000020004" pitchFamily="49" charset="0"/>
                <a:cs typeface="Cascadia Mono" panose="020B0609020000020004" pitchFamily="49" charset="0"/>
              </a:rPr>
              <a:t>(</a:t>
            </a:r>
            <a:r>
              <a:rPr lang="fr-CA" noProof="0" dirty="0">
                <a:solidFill>
                  <a:srgbClr val="009817"/>
                </a:solidFill>
                <a:latin typeface="Cascadia Mono" panose="020B0609020000020004" pitchFamily="49" charset="0"/>
                <a:cs typeface="Cascadia Mono" panose="020B0609020000020004" pitchFamily="49" charset="0"/>
              </a:rPr>
              <a:t>"Entrer la hauteur: "</a:t>
            </a:r>
            <a:r>
              <a:rPr lang="fr-CA" noProof="0" dirty="0">
                <a:solidFill>
                  <a:srgbClr val="6B6F72"/>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p>
          <a:p>
            <a:pPr marL="0" lvl="0" indent="0" eaLnBrk="0" fontAlgn="base" hangingPunct="0">
              <a:lnSpc>
                <a:spcPct val="200000"/>
              </a:lnSpc>
              <a:spcBef>
                <a:spcPct val="0"/>
              </a:spcBef>
              <a:spcAft>
                <a:spcPct val="0"/>
              </a:spcAft>
              <a:buClrTx/>
              <a:buSzTx/>
              <a:buNone/>
            </a:pPr>
            <a:r>
              <a:rPr lang="fr-CA" noProof="0" dirty="0">
                <a:solidFill>
                  <a:srgbClr val="1C1D1E"/>
                </a:solidFill>
                <a:latin typeface="Cascadia Mono" panose="020B0609020000020004" pitchFamily="49" charset="0"/>
                <a:cs typeface="Cascadia Mono" panose="020B0609020000020004" pitchFamily="49" charset="0"/>
              </a:rPr>
              <a:t>aire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hauteur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largeur </a:t>
            </a:r>
          </a:p>
          <a:p>
            <a:pPr marL="0" lvl="0" indent="0" eaLnBrk="0" fontAlgn="base" hangingPunct="0">
              <a:lnSpc>
                <a:spcPct val="200000"/>
              </a:lnSpc>
              <a:spcBef>
                <a:spcPct val="0"/>
              </a:spcBef>
              <a:spcAft>
                <a:spcPct val="0"/>
              </a:spcAft>
              <a:buClrTx/>
              <a:buSzTx/>
              <a:buNone/>
            </a:pPr>
            <a:r>
              <a:rPr lang="fr-CA" noProof="0" dirty="0">
                <a:solidFill>
                  <a:srgbClr val="4180AC"/>
                </a:solidFill>
                <a:latin typeface="Cascadia Mono" panose="020B0609020000020004" pitchFamily="49" charset="0"/>
                <a:cs typeface="Cascadia Mono" panose="020B0609020000020004" pitchFamily="49" charset="0"/>
              </a:rPr>
              <a:t>print</a:t>
            </a:r>
            <a:r>
              <a:rPr lang="fr-CA" noProof="0" dirty="0">
                <a:solidFill>
                  <a:srgbClr val="6B6F72"/>
                </a:solidFill>
                <a:latin typeface="Cascadia Mono" panose="020B0609020000020004" pitchFamily="49" charset="0"/>
                <a:cs typeface="Cascadia Mono" panose="020B0609020000020004" pitchFamily="49" charset="0"/>
              </a:rPr>
              <a:t>(</a:t>
            </a:r>
            <a:r>
              <a:rPr lang="fr-CA" noProof="0" dirty="0">
                <a:solidFill>
                  <a:srgbClr val="E40021"/>
                </a:solidFill>
                <a:latin typeface="Cascadia Mono" panose="020B0609020000020004" pitchFamily="49" charset="0"/>
                <a:cs typeface="Cascadia Mono" panose="020B0609020000020004" pitchFamily="49" charset="0"/>
              </a:rPr>
              <a:t>f</a:t>
            </a:r>
            <a:r>
              <a:rPr lang="fr-CA" noProof="0" dirty="0">
                <a:solidFill>
                  <a:srgbClr val="009817"/>
                </a:solidFill>
                <a:latin typeface="Cascadia Mono" panose="020B0609020000020004" pitchFamily="49" charset="0"/>
                <a:cs typeface="Cascadia Mono" panose="020B0609020000020004" pitchFamily="49" charset="0"/>
              </a:rPr>
              <a:t>"L'aire du quadrilatère est: </a:t>
            </a:r>
            <a:r>
              <a:rPr lang="fr-CA" noProof="0" dirty="0">
                <a:solidFill>
                  <a:srgbClr val="BB5C00"/>
                </a:solidFill>
                <a:latin typeface="Cascadia Mono" panose="020B0609020000020004" pitchFamily="49" charset="0"/>
                <a:cs typeface="Cascadia Mono" panose="020B0609020000020004" pitchFamily="49" charset="0"/>
              </a:rPr>
              <a:t>{</a:t>
            </a:r>
            <a:r>
              <a:rPr lang="fr-CA" noProof="0" dirty="0">
                <a:solidFill>
                  <a:srgbClr val="6B6F72"/>
                </a:solidFill>
                <a:latin typeface="Cascadia Mono" panose="020B0609020000020004" pitchFamily="49" charset="0"/>
                <a:cs typeface="Cascadia Mono" panose="020B0609020000020004" pitchFamily="49" charset="0"/>
              </a:rPr>
              <a:t>aire</a:t>
            </a:r>
            <a:r>
              <a:rPr lang="fr-CA" noProof="0" dirty="0">
                <a:solidFill>
                  <a:srgbClr val="BB5C00"/>
                </a:solidFill>
                <a:latin typeface="Cascadia Mono" panose="020B0609020000020004" pitchFamily="49" charset="0"/>
                <a:cs typeface="Cascadia Mono" panose="020B0609020000020004" pitchFamily="49" charset="0"/>
              </a:rPr>
              <a:t>}</a:t>
            </a:r>
            <a:r>
              <a:rPr lang="fr-CA" noProof="0" dirty="0">
                <a:solidFill>
                  <a:srgbClr val="009817"/>
                </a:solidFill>
                <a:latin typeface="Cascadia Mono" panose="020B0609020000020004" pitchFamily="49" charset="0"/>
                <a:cs typeface="Cascadia Mono" panose="020B0609020000020004" pitchFamily="49" charset="0"/>
              </a:rPr>
              <a:t>"</a:t>
            </a:r>
            <a:r>
              <a:rPr lang="fr-CA" noProof="0" dirty="0">
                <a:solidFill>
                  <a:srgbClr val="6B6F72"/>
                </a:solidFill>
                <a:latin typeface="Cascadia Mono" panose="020B0609020000020004" pitchFamily="49" charset="0"/>
                <a:cs typeface="Cascadia Mono" panose="020B0609020000020004" pitchFamily="49" charset="0"/>
              </a:rPr>
              <a:t>)</a:t>
            </a:r>
            <a:r>
              <a:rPr lang="fr-CA" noProof="0" dirty="0">
                <a:solidFill>
                  <a:schemeClr val="tx1"/>
                </a:solidFill>
                <a:latin typeface="Cascadia Mono" panose="020B0609020000020004" pitchFamily="49" charset="0"/>
                <a:cs typeface="Cascadia Mono" panose="020B0609020000020004" pitchFamily="49" charset="0"/>
              </a:rPr>
              <a:t> </a:t>
            </a:r>
          </a:p>
        </p:txBody>
      </p:sp>
      <p:sp>
        <p:nvSpPr>
          <p:cNvPr id="5" name="Espace réservé du texte 4">
            <a:extLst>
              <a:ext uri="{FF2B5EF4-FFF2-40B4-BE49-F238E27FC236}">
                <a16:creationId xmlns:a16="http://schemas.microsoft.com/office/drawing/2014/main" id="{4B8E2BDA-8FEE-F832-B6A8-B9129EEB787A}"/>
              </a:ext>
            </a:extLst>
          </p:cNvPr>
          <p:cNvSpPr>
            <a:spLocks noGrp="1"/>
          </p:cNvSpPr>
          <p:nvPr>
            <p:ph type="body" idx="4294967295"/>
          </p:nvPr>
        </p:nvSpPr>
        <p:spPr>
          <a:xfrm>
            <a:off x="1097280" y="2029177"/>
            <a:ext cx="10058400" cy="409223"/>
          </a:xfrm>
        </p:spPr>
        <p:txBody>
          <a:bodyPr>
            <a:normAutofit fontScale="92500" lnSpcReduction="20000"/>
          </a:bodyPr>
          <a:lstStyle/>
          <a:p>
            <a:r>
              <a:rPr lang="fr-CA" sz="2800" b="1" noProof="0" dirty="0"/>
              <a:t>L’aire d’un quadrilatère (en code Python)</a:t>
            </a:r>
          </a:p>
        </p:txBody>
      </p:sp>
    </p:spTree>
    <p:extLst>
      <p:ext uri="{BB962C8B-B14F-4D97-AF65-F5344CB8AC3E}">
        <p14:creationId xmlns:p14="http://schemas.microsoft.com/office/powerpoint/2010/main" val="879828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6F2F9-13C3-CBE5-6791-0576C366DEF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058F845-E43C-143A-03E0-18AA99FC91EE}"/>
              </a:ext>
            </a:extLst>
          </p:cNvPr>
          <p:cNvSpPr>
            <a:spLocks noGrp="1"/>
          </p:cNvSpPr>
          <p:nvPr>
            <p:ph type="title"/>
          </p:nvPr>
        </p:nvSpPr>
        <p:spPr/>
        <p:txBody>
          <a:bodyPr/>
          <a:lstStyle/>
          <a:p>
            <a:r>
              <a:rPr lang="fr-CA" noProof="0" dirty="0"/>
              <a:t>Qu’est-ce qu’un programme informatique ?</a:t>
            </a:r>
          </a:p>
        </p:txBody>
      </p:sp>
      <p:sp>
        <p:nvSpPr>
          <p:cNvPr id="3" name="Espace réservé du contenu 2">
            <a:extLst>
              <a:ext uri="{FF2B5EF4-FFF2-40B4-BE49-F238E27FC236}">
                <a16:creationId xmlns:a16="http://schemas.microsoft.com/office/drawing/2014/main" id="{4EB1A5CD-322A-7842-6ABA-CDF89D07239E}"/>
              </a:ext>
            </a:extLst>
          </p:cNvPr>
          <p:cNvSpPr>
            <a:spLocks noGrp="1"/>
          </p:cNvSpPr>
          <p:nvPr>
            <p:ph idx="1"/>
          </p:nvPr>
        </p:nvSpPr>
        <p:spPr/>
        <p:txBody>
          <a:bodyPr/>
          <a:lstStyle/>
          <a:p>
            <a:r>
              <a:rPr lang="fr-CA" noProof="0" dirty="0"/>
              <a:t>Un programme informatique est une suite d'instructions écrites dans un langage de programmation, destinée à être exécutée par un ordinateur pour accomplir </a:t>
            </a:r>
            <a:r>
              <a:rPr lang="fr-CA" b="1" noProof="0" dirty="0"/>
              <a:t>une tâche spécifique</a:t>
            </a:r>
            <a:r>
              <a:rPr lang="fr-CA" noProof="0" dirty="0"/>
              <a:t>. Ces instructions sont souvent appelées « code ».</a:t>
            </a:r>
          </a:p>
          <a:p>
            <a:r>
              <a:rPr lang="fr-CA" b="1" noProof="0" dirty="0"/>
              <a:t>Exemples de programmes informatiques communs</a:t>
            </a:r>
          </a:p>
          <a:p>
            <a:pPr lvl="1"/>
            <a:r>
              <a:rPr lang="fr-CA" noProof="0" dirty="0"/>
              <a:t>Un programme qui affiche "Bonjour" à l’écran.</a:t>
            </a:r>
          </a:p>
          <a:p>
            <a:pPr lvl="1"/>
            <a:r>
              <a:rPr lang="fr-CA" noProof="0" dirty="0"/>
              <a:t>Un programme qui calcule la moyenne de trois nombres.</a:t>
            </a:r>
          </a:p>
          <a:p>
            <a:pPr lvl="1"/>
            <a:r>
              <a:rPr lang="fr-CA" noProof="0" dirty="0"/>
              <a:t>Un programme qui trie une liste de nombres du plus petit au plus grand.</a:t>
            </a:r>
          </a:p>
          <a:p>
            <a:pPr lvl="1"/>
            <a:r>
              <a:rPr lang="fr-CA" noProof="0" dirty="0"/>
              <a:t>Un programme qui simule des systèmes physiques.</a:t>
            </a:r>
          </a:p>
          <a:p>
            <a:pPr lvl="1"/>
            <a:r>
              <a:rPr lang="fr-CA" noProof="0" dirty="0"/>
              <a:t>Un programme qui fait le chiffrement des données (cryptage)</a:t>
            </a:r>
          </a:p>
          <a:p>
            <a:pPr marL="201168" lvl="1" indent="0">
              <a:buNone/>
            </a:pPr>
            <a:endParaRPr lang="fr-CA" noProof="0" dirty="0"/>
          </a:p>
        </p:txBody>
      </p:sp>
    </p:spTree>
    <p:extLst>
      <p:ext uri="{BB962C8B-B14F-4D97-AF65-F5344CB8AC3E}">
        <p14:creationId xmlns:p14="http://schemas.microsoft.com/office/powerpoint/2010/main" val="2052557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3E5D48-21A5-D2D3-E287-A1D8F037039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67FC924-20D8-9729-C93F-22AB55F21D07}"/>
              </a:ext>
            </a:extLst>
          </p:cNvPr>
          <p:cNvSpPr>
            <a:spLocks noGrp="1"/>
          </p:cNvSpPr>
          <p:nvPr>
            <p:ph type="title"/>
          </p:nvPr>
        </p:nvSpPr>
        <p:spPr/>
        <p:txBody>
          <a:bodyPr/>
          <a:lstStyle/>
          <a:p>
            <a:r>
              <a:rPr lang="fr-CA" noProof="0" dirty="0"/>
              <a:t>Les composants de base d’un programme</a:t>
            </a:r>
          </a:p>
        </p:txBody>
      </p:sp>
      <p:sp>
        <p:nvSpPr>
          <p:cNvPr id="3" name="Espace réservé du contenu 2">
            <a:extLst>
              <a:ext uri="{FF2B5EF4-FFF2-40B4-BE49-F238E27FC236}">
                <a16:creationId xmlns:a16="http://schemas.microsoft.com/office/drawing/2014/main" id="{6252ABD6-AB49-8804-7753-D0D77A8917F1}"/>
              </a:ext>
            </a:extLst>
          </p:cNvPr>
          <p:cNvSpPr>
            <a:spLocks noGrp="1"/>
          </p:cNvSpPr>
          <p:nvPr>
            <p:ph idx="1"/>
          </p:nvPr>
        </p:nvSpPr>
        <p:spPr/>
        <p:txBody>
          <a:bodyPr/>
          <a:lstStyle/>
          <a:p>
            <a:pPr lvl="1"/>
            <a:r>
              <a:rPr lang="fr-CA" sz="2800" noProof="0" dirty="0"/>
              <a:t>Les instructions</a:t>
            </a:r>
          </a:p>
          <a:p>
            <a:pPr lvl="1"/>
            <a:r>
              <a:rPr lang="fr-CA" sz="2800" noProof="0" dirty="0"/>
              <a:t>Les variables</a:t>
            </a:r>
          </a:p>
          <a:p>
            <a:pPr lvl="1"/>
            <a:r>
              <a:rPr lang="fr-CA" sz="2800" noProof="0" dirty="0"/>
              <a:t>Les données textuelles</a:t>
            </a:r>
          </a:p>
          <a:p>
            <a:pPr lvl="1"/>
            <a:r>
              <a:rPr lang="fr-CA" sz="2800" noProof="0" dirty="0"/>
              <a:t>Les opérateurs</a:t>
            </a:r>
          </a:p>
          <a:p>
            <a:endParaRPr lang="fr-CA" noProof="0" dirty="0"/>
          </a:p>
          <a:p>
            <a:endParaRPr lang="fr-CA" noProof="0" dirty="0"/>
          </a:p>
        </p:txBody>
      </p:sp>
    </p:spTree>
    <p:extLst>
      <p:ext uri="{BB962C8B-B14F-4D97-AF65-F5344CB8AC3E}">
        <p14:creationId xmlns:p14="http://schemas.microsoft.com/office/powerpoint/2010/main" val="10411540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7D5A4-CC5D-44E0-ACB4-83FCCB7D7BE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60A58F5-3581-B4CF-2134-DD52771936D0}"/>
              </a:ext>
            </a:extLst>
          </p:cNvPr>
          <p:cNvSpPr>
            <a:spLocks noGrp="1"/>
          </p:cNvSpPr>
          <p:nvPr>
            <p:ph type="title"/>
          </p:nvPr>
        </p:nvSpPr>
        <p:spPr/>
        <p:txBody>
          <a:bodyPr/>
          <a:lstStyle/>
          <a:p>
            <a:r>
              <a:rPr lang="fr-CA" noProof="0" dirty="0"/>
              <a:t>Les instructions</a:t>
            </a:r>
          </a:p>
        </p:txBody>
      </p:sp>
      <p:sp>
        <p:nvSpPr>
          <p:cNvPr id="3" name="Espace réservé du contenu 2">
            <a:extLst>
              <a:ext uri="{FF2B5EF4-FFF2-40B4-BE49-F238E27FC236}">
                <a16:creationId xmlns:a16="http://schemas.microsoft.com/office/drawing/2014/main" id="{DE27DC66-209D-1A27-DC78-168111549B76}"/>
              </a:ext>
            </a:extLst>
          </p:cNvPr>
          <p:cNvSpPr>
            <a:spLocks noGrp="1"/>
          </p:cNvSpPr>
          <p:nvPr>
            <p:ph idx="1"/>
          </p:nvPr>
        </p:nvSpPr>
        <p:spPr/>
        <p:txBody>
          <a:bodyPr/>
          <a:lstStyle/>
          <a:p>
            <a:pPr algn="just"/>
            <a:r>
              <a:rPr lang="fr-CA" noProof="0" dirty="0"/>
              <a:t>Les instructions sont les commandes élémentaires que l'ordinateur exécute. Elles peuvent inclure des opérations arithmétiques, la manipulation de données, ou encore l'affichage de résultats à l'utilisateur.</a:t>
            </a:r>
          </a:p>
          <a:p>
            <a:pPr algn="just"/>
            <a:r>
              <a:rPr lang="fr-CA" noProof="0" dirty="0"/>
              <a:t>Exemple:</a:t>
            </a:r>
          </a:p>
          <a:p>
            <a:pPr algn="just"/>
            <a:r>
              <a:rPr lang="fr-CA" sz="2400" noProof="0" dirty="0">
                <a:solidFill>
                  <a:schemeClr val="tx2"/>
                </a:solidFill>
                <a:latin typeface="Cascadia Mono" panose="020B0609020000020004" pitchFamily="49" charset="0"/>
                <a:cs typeface="Cascadia Mono" panose="020B0609020000020004" pitchFamily="49" charset="0"/>
              </a:rPr>
              <a:t>print</a:t>
            </a:r>
            <a:r>
              <a:rPr lang="fr-CA" sz="2400" noProof="0" dirty="0">
                <a:latin typeface="Cascadia Mono" panose="020B0609020000020004" pitchFamily="49" charset="0"/>
                <a:cs typeface="Cascadia Mono" panose="020B0609020000020004" pitchFamily="49" charset="0"/>
              </a:rPr>
              <a:t>("Bonjour, monde!")</a:t>
            </a:r>
          </a:p>
          <a:p>
            <a:pPr algn="just"/>
            <a:endParaRPr lang="fr-CA" sz="2400" noProof="0" dirty="0"/>
          </a:p>
          <a:p>
            <a:pPr algn="just"/>
            <a:r>
              <a:rPr lang="fr-CA" noProof="0" dirty="0"/>
              <a:t>Cette instruction demande à l'ordinateur d'</a:t>
            </a:r>
            <a:r>
              <a:rPr lang="fr-CA" b="1" noProof="0" dirty="0"/>
              <a:t>afficher </a:t>
            </a:r>
            <a:r>
              <a:rPr lang="fr-CA" noProof="0" dirty="0"/>
              <a:t>le texte </a:t>
            </a:r>
            <a:r>
              <a:rPr lang="fr-CA" b="1" noProof="0" dirty="0"/>
              <a:t>"Bonjour, monde!" </a:t>
            </a:r>
            <a:r>
              <a:rPr lang="fr-CA" noProof="0" dirty="0"/>
              <a:t>sur l'écran.</a:t>
            </a:r>
          </a:p>
        </p:txBody>
      </p:sp>
    </p:spTree>
    <p:extLst>
      <p:ext uri="{BB962C8B-B14F-4D97-AF65-F5344CB8AC3E}">
        <p14:creationId xmlns:p14="http://schemas.microsoft.com/office/powerpoint/2010/main" val="13279565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AA2F5-0E54-BDC5-7A4D-5F3F3E7C2DB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2F4F17E9-0208-8E7B-A001-F18DFB0B1EE5}"/>
              </a:ext>
            </a:extLst>
          </p:cNvPr>
          <p:cNvSpPr>
            <a:spLocks noGrp="1"/>
          </p:cNvSpPr>
          <p:nvPr>
            <p:ph type="title"/>
          </p:nvPr>
        </p:nvSpPr>
        <p:spPr/>
        <p:txBody>
          <a:bodyPr/>
          <a:lstStyle/>
          <a:p>
            <a:r>
              <a:rPr lang="fr-CA" noProof="0" dirty="0"/>
              <a:t>Les variables</a:t>
            </a:r>
          </a:p>
        </p:txBody>
      </p:sp>
      <p:sp>
        <p:nvSpPr>
          <p:cNvPr id="3" name="Espace réservé du contenu 2">
            <a:extLst>
              <a:ext uri="{FF2B5EF4-FFF2-40B4-BE49-F238E27FC236}">
                <a16:creationId xmlns:a16="http://schemas.microsoft.com/office/drawing/2014/main" id="{1D41EB99-B9E0-FC14-68B8-6518D495CE8F}"/>
              </a:ext>
            </a:extLst>
          </p:cNvPr>
          <p:cNvSpPr>
            <a:spLocks noGrp="1"/>
          </p:cNvSpPr>
          <p:nvPr>
            <p:ph idx="1"/>
          </p:nvPr>
        </p:nvSpPr>
        <p:spPr/>
        <p:txBody>
          <a:bodyPr/>
          <a:lstStyle/>
          <a:p>
            <a:r>
              <a:rPr lang="fr-CA" noProof="0" dirty="0"/>
              <a:t>Les variables sont des conteneurs qui stockent des données que vous pouvez manipuler tout au long de votre programme. Une variable a un nom, qui permet de l'identifier, et une valeur, qui est l'information qu'elle contient. Pour modifier le contenu d'une variable, on utilise l'opérateur d'affectation « = »</a:t>
            </a:r>
          </a:p>
          <a:p>
            <a:r>
              <a:rPr lang="fr-CA" noProof="0" dirty="0"/>
              <a:t>Exemples en Python</a:t>
            </a:r>
          </a:p>
          <a:p>
            <a:r>
              <a:rPr lang="fr-CA" sz="2400" noProof="0" dirty="0">
                <a:solidFill>
                  <a:schemeClr val="bg2">
                    <a:lumMod val="50000"/>
                  </a:schemeClr>
                </a:solidFill>
                <a:latin typeface="Cascadia Mono" panose="020B0609020000020004" pitchFamily="49" charset="0"/>
                <a:cs typeface="Cascadia Mono" panose="020B0609020000020004" pitchFamily="49" charset="0"/>
              </a:rPr>
              <a:t>x</a:t>
            </a:r>
            <a:r>
              <a:rPr lang="fr-CA" sz="2400" noProof="0" dirty="0">
                <a:latin typeface="Cascadia Mono" panose="020B0609020000020004" pitchFamily="49" charset="0"/>
                <a:cs typeface="Cascadia Mono" panose="020B0609020000020004" pitchFamily="49" charset="0"/>
              </a:rPr>
              <a:t> = </a:t>
            </a:r>
            <a:r>
              <a:rPr lang="fr-CA" sz="2400" noProof="0" dirty="0">
                <a:solidFill>
                  <a:schemeClr val="tx1"/>
                </a:solidFill>
                <a:latin typeface="Cascadia Mono" panose="020B0609020000020004" pitchFamily="49" charset="0"/>
                <a:cs typeface="Cascadia Mono" panose="020B0609020000020004" pitchFamily="49" charset="0"/>
              </a:rPr>
              <a:t>10</a:t>
            </a:r>
          </a:p>
          <a:p>
            <a:r>
              <a:rPr lang="fr-CA" sz="2400" noProof="0" dirty="0">
                <a:solidFill>
                  <a:schemeClr val="accent2"/>
                </a:solidFill>
                <a:latin typeface="Cascadia Mono" panose="020B0609020000020004" pitchFamily="49" charset="0"/>
                <a:cs typeface="Cascadia Mono" panose="020B0609020000020004" pitchFamily="49" charset="0"/>
              </a:rPr>
              <a:t>y</a:t>
            </a:r>
            <a:r>
              <a:rPr lang="fr-CA" sz="2400" noProof="0" dirty="0">
                <a:latin typeface="Cascadia Mono" panose="020B0609020000020004" pitchFamily="49" charset="0"/>
                <a:cs typeface="Cascadia Mono" panose="020B0609020000020004" pitchFamily="49" charset="0"/>
              </a:rPr>
              <a:t> = </a:t>
            </a:r>
            <a:r>
              <a:rPr lang="fr-CA" sz="2400" noProof="0" dirty="0">
                <a:solidFill>
                  <a:schemeClr val="tx1"/>
                </a:solidFill>
                <a:latin typeface="Cascadia Mono" panose="020B0609020000020004" pitchFamily="49" charset="0"/>
                <a:cs typeface="Cascadia Mono" panose="020B0609020000020004" pitchFamily="49" charset="0"/>
              </a:rPr>
              <a:t>20</a:t>
            </a:r>
          </a:p>
          <a:p>
            <a:r>
              <a:rPr lang="fr-CA" sz="2400" noProof="0" dirty="0">
                <a:solidFill>
                  <a:schemeClr val="tx2"/>
                </a:solidFill>
                <a:latin typeface="Cascadia Mono" panose="020B0609020000020004" pitchFamily="49" charset="0"/>
                <a:cs typeface="Cascadia Mono" panose="020B0609020000020004" pitchFamily="49" charset="0"/>
              </a:rPr>
              <a:t>somme</a:t>
            </a:r>
            <a:r>
              <a:rPr lang="fr-CA" sz="2400" noProof="0" dirty="0">
                <a:latin typeface="Cascadia Mono" panose="020B0609020000020004" pitchFamily="49" charset="0"/>
                <a:cs typeface="Cascadia Mono" panose="020B0609020000020004" pitchFamily="49" charset="0"/>
              </a:rPr>
              <a:t> = </a:t>
            </a:r>
            <a:r>
              <a:rPr lang="fr-CA" sz="2400" noProof="0" dirty="0">
                <a:solidFill>
                  <a:schemeClr val="bg2">
                    <a:lumMod val="50000"/>
                  </a:schemeClr>
                </a:solidFill>
                <a:latin typeface="Cascadia Mono" panose="020B0609020000020004" pitchFamily="49" charset="0"/>
                <a:cs typeface="Cascadia Mono" panose="020B0609020000020004" pitchFamily="49" charset="0"/>
              </a:rPr>
              <a:t>x</a:t>
            </a:r>
            <a:r>
              <a:rPr lang="fr-CA" sz="2400" noProof="0" dirty="0">
                <a:latin typeface="Cascadia Mono" panose="020B0609020000020004" pitchFamily="49" charset="0"/>
                <a:cs typeface="Cascadia Mono" panose="020B0609020000020004" pitchFamily="49" charset="0"/>
              </a:rPr>
              <a:t> + </a:t>
            </a:r>
            <a:r>
              <a:rPr lang="fr-CA" sz="2400" noProof="0" dirty="0">
                <a:solidFill>
                  <a:schemeClr val="accent2"/>
                </a:solidFill>
                <a:latin typeface="Cascadia Mono" panose="020B0609020000020004" pitchFamily="49" charset="0"/>
                <a:cs typeface="Cascadia Mono" panose="020B0609020000020004" pitchFamily="49" charset="0"/>
              </a:rPr>
              <a:t>y</a:t>
            </a:r>
          </a:p>
        </p:txBody>
      </p:sp>
    </p:spTree>
    <p:extLst>
      <p:ext uri="{BB962C8B-B14F-4D97-AF65-F5344CB8AC3E}">
        <p14:creationId xmlns:p14="http://schemas.microsoft.com/office/powerpoint/2010/main" val="32143766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7A86C-488F-7580-C03D-E8B82F9B8F2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D04BCA5-7B60-C5CC-90CC-B0AE361B12F6}"/>
              </a:ext>
            </a:extLst>
          </p:cNvPr>
          <p:cNvSpPr>
            <a:spLocks noGrp="1"/>
          </p:cNvSpPr>
          <p:nvPr>
            <p:ph type="title"/>
          </p:nvPr>
        </p:nvSpPr>
        <p:spPr/>
        <p:txBody>
          <a:bodyPr/>
          <a:lstStyle/>
          <a:p>
            <a:r>
              <a:rPr lang="fr-CA" noProof="0" dirty="0"/>
              <a:t>Les données textuelles</a:t>
            </a:r>
          </a:p>
        </p:txBody>
      </p:sp>
      <p:sp>
        <p:nvSpPr>
          <p:cNvPr id="3" name="Espace réservé du contenu 2">
            <a:extLst>
              <a:ext uri="{FF2B5EF4-FFF2-40B4-BE49-F238E27FC236}">
                <a16:creationId xmlns:a16="http://schemas.microsoft.com/office/drawing/2014/main" id="{C18E860F-9B72-36CB-6050-019498DF64BC}"/>
              </a:ext>
            </a:extLst>
          </p:cNvPr>
          <p:cNvSpPr>
            <a:spLocks noGrp="1"/>
          </p:cNvSpPr>
          <p:nvPr>
            <p:ph idx="1"/>
          </p:nvPr>
        </p:nvSpPr>
        <p:spPr/>
        <p:txBody>
          <a:bodyPr/>
          <a:lstStyle/>
          <a:p>
            <a:r>
              <a:rPr lang="fr-CA" noProof="0" dirty="0"/>
              <a:t>L'exemple précédent nous montre des variables qui contiennent des données de type numérique. Il arrivera souvent que l'on doive manipuler des données qui n'ont aucune valeur numérique, mais qui sont en fait du texte.</a:t>
            </a:r>
          </a:p>
          <a:p>
            <a:r>
              <a:rPr lang="fr-CA" noProof="0" dirty="0"/>
              <a:t>On peut reconnaître les données textuelles dans un programme par le fait qu'elles sont entourées de guillemets.</a:t>
            </a:r>
          </a:p>
          <a:p>
            <a:r>
              <a:rPr lang="fr-CA" noProof="0" dirty="0">
                <a:solidFill>
                  <a:schemeClr val="bg2">
                    <a:lumMod val="50000"/>
                  </a:schemeClr>
                </a:solidFill>
                <a:latin typeface="Cascadia Mono" panose="020B0609020000020004" pitchFamily="49" charset="0"/>
                <a:cs typeface="Cascadia Mono" panose="020B0609020000020004" pitchFamily="49" charset="0"/>
              </a:rPr>
              <a:t>nom</a:t>
            </a:r>
            <a:r>
              <a:rPr lang="fr-CA" noProof="0" dirty="0">
                <a:latin typeface="Cascadia Mono" panose="020B0609020000020004" pitchFamily="49" charset="0"/>
                <a:cs typeface="Cascadia Mono" panose="020B0609020000020004" pitchFamily="49" charset="0"/>
              </a:rPr>
              <a:t> = "Lambert"</a:t>
            </a:r>
          </a:p>
          <a:p>
            <a:r>
              <a:rPr lang="fr-CA" noProof="0" dirty="0">
                <a:solidFill>
                  <a:schemeClr val="accent2"/>
                </a:solidFill>
                <a:latin typeface="Cascadia Mono" panose="020B0609020000020004" pitchFamily="49" charset="0"/>
                <a:cs typeface="Cascadia Mono" panose="020B0609020000020004" pitchFamily="49" charset="0"/>
              </a:rPr>
              <a:t>prenom</a:t>
            </a:r>
            <a:r>
              <a:rPr lang="fr-CA" noProof="0" dirty="0">
                <a:latin typeface="Cascadia Mono" panose="020B0609020000020004" pitchFamily="49" charset="0"/>
                <a:cs typeface="Cascadia Mono" panose="020B0609020000020004" pitchFamily="49" charset="0"/>
              </a:rPr>
              <a:t> = "Hippolyte"</a:t>
            </a:r>
          </a:p>
          <a:p>
            <a:r>
              <a:rPr lang="fr-CA" noProof="0" dirty="0" err="1">
                <a:solidFill>
                  <a:schemeClr val="tx2"/>
                </a:solidFill>
                <a:latin typeface="Cascadia Mono" panose="020B0609020000020004" pitchFamily="49" charset="0"/>
                <a:cs typeface="Cascadia Mono" panose="020B0609020000020004" pitchFamily="49" charset="0"/>
              </a:rPr>
              <a:t>nom_complet</a:t>
            </a:r>
            <a:r>
              <a:rPr lang="fr-CA" noProof="0" dirty="0">
                <a:latin typeface="Cascadia Mono" panose="020B0609020000020004" pitchFamily="49" charset="0"/>
                <a:cs typeface="Cascadia Mono" panose="020B0609020000020004" pitchFamily="49" charset="0"/>
              </a:rPr>
              <a:t> = </a:t>
            </a:r>
            <a:r>
              <a:rPr lang="fr-CA" noProof="0" dirty="0">
                <a:solidFill>
                  <a:schemeClr val="accent2"/>
                </a:solidFill>
                <a:latin typeface="Cascadia Mono" panose="020B0609020000020004" pitchFamily="49" charset="0"/>
                <a:cs typeface="Cascadia Mono" panose="020B0609020000020004" pitchFamily="49" charset="0"/>
              </a:rPr>
              <a:t>prenom</a:t>
            </a:r>
            <a:r>
              <a:rPr lang="fr-CA" noProof="0" dirty="0">
                <a:latin typeface="Cascadia Mono" panose="020B0609020000020004" pitchFamily="49" charset="0"/>
                <a:cs typeface="Cascadia Mono" panose="020B0609020000020004" pitchFamily="49" charset="0"/>
              </a:rPr>
              <a:t> + </a:t>
            </a:r>
            <a:r>
              <a:rPr lang="fr-CA" noProof="0" dirty="0">
                <a:solidFill>
                  <a:schemeClr val="bg2">
                    <a:lumMod val="50000"/>
                  </a:schemeClr>
                </a:solidFill>
                <a:latin typeface="Cascadia Mono" panose="020B0609020000020004" pitchFamily="49" charset="0"/>
                <a:cs typeface="Cascadia Mono" panose="020B0609020000020004" pitchFamily="49" charset="0"/>
              </a:rPr>
              <a:t>nom</a:t>
            </a:r>
            <a:r>
              <a:rPr lang="fr-CA" noProof="0" dirty="0">
                <a:latin typeface="Cascadia Mono" panose="020B0609020000020004" pitchFamily="49" charset="0"/>
                <a:cs typeface="Cascadia Mono" panose="020B0609020000020004" pitchFamily="49" charset="0"/>
              </a:rPr>
              <a:t> </a:t>
            </a:r>
          </a:p>
          <a:p>
            <a:endParaRPr lang="fr-CA" noProof="0" dirty="0">
              <a:solidFill>
                <a:schemeClr val="bg1">
                  <a:lumMod val="50000"/>
                </a:schemeClr>
              </a:solidFill>
              <a:latin typeface="Cascadia Mono" panose="020B0609020000020004" pitchFamily="49" charset="0"/>
              <a:cs typeface="Cascadia Mono" panose="020B0609020000020004" pitchFamily="49" charset="0"/>
            </a:endParaRPr>
          </a:p>
          <a:p>
            <a:r>
              <a:rPr lang="fr-CA" noProof="0" dirty="0">
                <a:solidFill>
                  <a:schemeClr val="bg1">
                    <a:lumMod val="50000"/>
                  </a:schemeClr>
                </a:solidFill>
                <a:latin typeface="Cascadia Mono" panose="020B0609020000020004" pitchFamily="49" charset="0"/>
                <a:cs typeface="Cascadia Mono" panose="020B0609020000020004" pitchFamily="49" charset="0"/>
              </a:rPr>
              <a:t>#resultat: "HippolyteLambert"</a:t>
            </a:r>
          </a:p>
          <a:p>
            <a:endParaRPr lang="fr-CA" noProof="0" dirty="0"/>
          </a:p>
        </p:txBody>
      </p:sp>
    </p:spTree>
    <p:extLst>
      <p:ext uri="{BB962C8B-B14F-4D97-AF65-F5344CB8AC3E}">
        <p14:creationId xmlns:p14="http://schemas.microsoft.com/office/powerpoint/2010/main" val="23864335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7373C1-8FFF-E5DA-CB04-CC8D63C348DB}"/>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1E1D2E4-4D06-0E37-2CEB-7EF9EC38FC10}"/>
              </a:ext>
            </a:extLst>
          </p:cNvPr>
          <p:cNvSpPr>
            <a:spLocks noGrp="1"/>
          </p:cNvSpPr>
          <p:nvPr>
            <p:ph type="title"/>
          </p:nvPr>
        </p:nvSpPr>
        <p:spPr/>
        <p:txBody>
          <a:bodyPr/>
          <a:lstStyle/>
          <a:p>
            <a:r>
              <a:rPr lang="fr-CA" noProof="0" dirty="0"/>
              <a:t>Les opérateurs de base</a:t>
            </a:r>
          </a:p>
        </p:txBody>
      </p:sp>
      <p:sp>
        <p:nvSpPr>
          <p:cNvPr id="3" name="Espace réservé du contenu 2">
            <a:extLst>
              <a:ext uri="{FF2B5EF4-FFF2-40B4-BE49-F238E27FC236}">
                <a16:creationId xmlns:a16="http://schemas.microsoft.com/office/drawing/2014/main" id="{E7BC4BF1-FF23-96BE-216C-50AC59579BD4}"/>
              </a:ext>
            </a:extLst>
          </p:cNvPr>
          <p:cNvSpPr>
            <a:spLocks noGrp="1"/>
          </p:cNvSpPr>
          <p:nvPr>
            <p:ph idx="1"/>
          </p:nvPr>
        </p:nvSpPr>
        <p:spPr/>
        <p:txBody>
          <a:bodyPr/>
          <a:lstStyle/>
          <a:p>
            <a:r>
              <a:rPr lang="fr-CA" noProof="0" dirty="0"/>
              <a:t>Les opérateurs sont utilisés pour réaliser des opérations sur les variables et les valeurs. Les plus simples et intuitifs à comprendre sont certainement les opérateurs arithmétiques: +, -, *, /, //. </a:t>
            </a:r>
          </a:p>
          <a:p>
            <a:r>
              <a:rPr lang="fr-CA" noProof="0" dirty="0">
                <a:solidFill>
                  <a:schemeClr val="accent2"/>
                </a:solidFill>
                <a:latin typeface="Cascadia Mono" panose="020B0609020000020004" pitchFamily="49" charset="0"/>
                <a:cs typeface="Cascadia Mono" panose="020B0609020000020004" pitchFamily="49" charset="0"/>
              </a:rPr>
              <a:t>a</a:t>
            </a:r>
            <a:r>
              <a:rPr lang="fr-CA" noProof="0" dirty="0">
                <a:latin typeface="Cascadia Mono" panose="020B0609020000020004" pitchFamily="49" charset="0"/>
                <a:cs typeface="Cascadia Mono" panose="020B0609020000020004" pitchFamily="49" charset="0"/>
              </a:rPr>
              <a:t> = 11</a:t>
            </a:r>
          </a:p>
          <a:p>
            <a:r>
              <a:rPr lang="fr-CA" noProof="0" dirty="0">
                <a:solidFill>
                  <a:schemeClr val="accent2"/>
                </a:solidFill>
                <a:latin typeface="Cascadia Mono" panose="020B0609020000020004" pitchFamily="49" charset="0"/>
                <a:cs typeface="Cascadia Mono" panose="020B0609020000020004" pitchFamily="49" charset="0"/>
              </a:rPr>
              <a:t>b</a:t>
            </a:r>
            <a:r>
              <a:rPr lang="fr-CA" noProof="0" dirty="0">
                <a:latin typeface="Cascadia Mono" panose="020B0609020000020004" pitchFamily="49" charset="0"/>
                <a:cs typeface="Cascadia Mono" panose="020B0609020000020004" pitchFamily="49" charset="0"/>
              </a:rPr>
              <a:t> = 5</a:t>
            </a:r>
          </a:p>
          <a:p>
            <a:r>
              <a:rPr lang="fr-CA" noProof="0" dirty="0">
                <a:solidFill>
                  <a:schemeClr val="bg2">
                    <a:lumMod val="50000"/>
                  </a:schemeClr>
                </a:solidFill>
                <a:latin typeface="Cascadia Mono" panose="020B0609020000020004" pitchFamily="49" charset="0"/>
                <a:cs typeface="Cascadia Mono" panose="020B0609020000020004" pitchFamily="49" charset="0"/>
              </a:rPr>
              <a:t>somme</a:t>
            </a:r>
            <a:r>
              <a:rPr lang="fr-CA" noProof="0" dirty="0">
                <a:latin typeface="Cascadia Mono" panose="020B0609020000020004" pitchFamily="49" charset="0"/>
                <a:cs typeface="Cascadia Mono" panose="020B0609020000020004" pitchFamily="49" charset="0"/>
              </a:rPr>
              <a:t> = </a:t>
            </a:r>
            <a:r>
              <a:rPr lang="fr-CA" noProof="0" dirty="0">
                <a:solidFill>
                  <a:schemeClr val="accent2"/>
                </a:solidFill>
                <a:latin typeface="Cascadia Mono" panose="020B0609020000020004" pitchFamily="49" charset="0"/>
                <a:cs typeface="Cascadia Mono" panose="020B0609020000020004" pitchFamily="49" charset="0"/>
              </a:rPr>
              <a:t>a</a:t>
            </a:r>
            <a:r>
              <a:rPr lang="fr-CA" noProof="0" dirty="0">
                <a:latin typeface="Cascadia Mono" panose="020B0609020000020004" pitchFamily="49" charset="0"/>
                <a:cs typeface="Cascadia Mono" panose="020B0609020000020004" pitchFamily="49" charset="0"/>
              </a:rPr>
              <a:t> + </a:t>
            </a:r>
            <a:r>
              <a:rPr lang="fr-CA" noProof="0" dirty="0">
                <a:solidFill>
                  <a:schemeClr val="accent2"/>
                </a:solidFill>
                <a:latin typeface="Cascadia Mono" panose="020B0609020000020004" pitchFamily="49" charset="0"/>
                <a:cs typeface="Cascadia Mono" panose="020B0609020000020004" pitchFamily="49" charset="0"/>
              </a:rPr>
              <a:t>b</a:t>
            </a:r>
            <a:r>
              <a:rPr lang="fr-CA" noProof="0" dirty="0">
                <a:latin typeface="Cascadia Mono" panose="020B0609020000020004" pitchFamily="49" charset="0"/>
                <a:cs typeface="Cascadia Mono" panose="020B0609020000020004" pitchFamily="49" charset="0"/>
              </a:rPr>
              <a:t>              	# addition (résultat: 16)</a:t>
            </a:r>
          </a:p>
          <a:p>
            <a:r>
              <a:rPr lang="fr-CA" noProof="0" dirty="0">
                <a:solidFill>
                  <a:schemeClr val="bg2">
                    <a:lumMod val="50000"/>
                  </a:schemeClr>
                </a:solidFill>
                <a:latin typeface="Cascadia Mono" panose="020B0609020000020004" pitchFamily="49" charset="0"/>
                <a:cs typeface="Cascadia Mono" panose="020B0609020000020004" pitchFamily="49" charset="0"/>
              </a:rPr>
              <a:t>produit</a:t>
            </a:r>
            <a:r>
              <a:rPr lang="fr-CA" noProof="0" dirty="0">
                <a:latin typeface="Cascadia Mono" panose="020B0609020000020004" pitchFamily="49" charset="0"/>
                <a:cs typeface="Cascadia Mono" panose="020B0609020000020004" pitchFamily="49" charset="0"/>
              </a:rPr>
              <a:t> = </a:t>
            </a:r>
            <a:r>
              <a:rPr lang="fr-CA" noProof="0" dirty="0">
                <a:solidFill>
                  <a:schemeClr val="accent2"/>
                </a:solidFill>
                <a:latin typeface="Cascadia Mono" panose="020B0609020000020004" pitchFamily="49" charset="0"/>
                <a:cs typeface="Cascadia Mono" panose="020B0609020000020004" pitchFamily="49" charset="0"/>
              </a:rPr>
              <a:t>a</a:t>
            </a:r>
            <a:r>
              <a:rPr lang="fr-CA" noProof="0" dirty="0">
                <a:latin typeface="Cascadia Mono" panose="020B0609020000020004" pitchFamily="49" charset="0"/>
                <a:cs typeface="Cascadia Mono" panose="020B0609020000020004" pitchFamily="49" charset="0"/>
              </a:rPr>
              <a:t> * </a:t>
            </a:r>
            <a:r>
              <a:rPr lang="fr-CA" noProof="0" dirty="0">
                <a:solidFill>
                  <a:schemeClr val="accent2"/>
                </a:solidFill>
                <a:latin typeface="Cascadia Mono" panose="020B0609020000020004" pitchFamily="49" charset="0"/>
                <a:cs typeface="Cascadia Mono" panose="020B0609020000020004" pitchFamily="49" charset="0"/>
              </a:rPr>
              <a:t>b</a:t>
            </a:r>
            <a:r>
              <a:rPr lang="fr-CA" noProof="0" dirty="0">
                <a:latin typeface="Cascadia Mono" panose="020B0609020000020004" pitchFamily="49" charset="0"/>
                <a:cs typeface="Cascadia Mono" panose="020B0609020000020004" pitchFamily="49" charset="0"/>
              </a:rPr>
              <a:t>            	# multiplication (résultat: 55)</a:t>
            </a:r>
          </a:p>
          <a:p>
            <a:r>
              <a:rPr lang="fr-CA" noProof="0" dirty="0" err="1">
                <a:solidFill>
                  <a:schemeClr val="bg2">
                    <a:lumMod val="50000"/>
                  </a:schemeClr>
                </a:solidFill>
                <a:latin typeface="Cascadia Mono" panose="020B0609020000020004" pitchFamily="49" charset="0"/>
                <a:cs typeface="Cascadia Mono" panose="020B0609020000020004" pitchFamily="49" charset="0"/>
              </a:rPr>
              <a:t>quotient_entier</a:t>
            </a:r>
            <a:r>
              <a:rPr lang="fr-CA" noProof="0" dirty="0">
                <a:latin typeface="Cascadia Mono" panose="020B0609020000020004" pitchFamily="49" charset="0"/>
                <a:cs typeface="Cascadia Mono" panose="020B0609020000020004" pitchFamily="49" charset="0"/>
              </a:rPr>
              <a:t> = </a:t>
            </a:r>
            <a:r>
              <a:rPr lang="fr-CA" noProof="0" dirty="0">
                <a:solidFill>
                  <a:schemeClr val="accent2"/>
                </a:solidFill>
                <a:latin typeface="Cascadia Mono" panose="020B0609020000020004" pitchFamily="49" charset="0"/>
                <a:cs typeface="Cascadia Mono" panose="020B0609020000020004" pitchFamily="49" charset="0"/>
              </a:rPr>
              <a:t>a</a:t>
            </a:r>
            <a:r>
              <a:rPr lang="fr-CA" noProof="0" dirty="0">
                <a:latin typeface="Cascadia Mono" panose="020B0609020000020004" pitchFamily="49" charset="0"/>
                <a:cs typeface="Cascadia Mono" panose="020B0609020000020004" pitchFamily="49" charset="0"/>
              </a:rPr>
              <a:t> // </a:t>
            </a:r>
            <a:r>
              <a:rPr lang="fr-CA" noProof="0" dirty="0">
                <a:solidFill>
                  <a:schemeClr val="accent2"/>
                </a:solidFill>
                <a:latin typeface="Cascadia Mono" panose="020B0609020000020004" pitchFamily="49" charset="0"/>
                <a:cs typeface="Cascadia Mono" panose="020B0609020000020004" pitchFamily="49" charset="0"/>
              </a:rPr>
              <a:t>b</a:t>
            </a:r>
            <a:r>
              <a:rPr lang="fr-CA" noProof="0" dirty="0">
                <a:latin typeface="Cascadia Mono" panose="020B0609020000020004" pitchFamily="49" charset="0"/>
                <a:cs typeface="Cascadia Mono" panose="020B0609020000020004" pitchFamily="49" charset="0"/>
              </a:rPr>
              <a:t>    	# division entière (résultat: 2)</a:t>
            </a:r>
          </a:p>
          <a:p>
            <a:r>
              <a:rPr lang="fr-CA" noProof="0" dirty="0" err="1">
                <a:solidFill>
                  <a:schemeClr val="bg2">
                    <a:lumMod val="50000"/>
                  </a:schemeClr>
                </a:solidFill>
                <a:latin typeface="Cascadia Mono" panose="020B0609020000020004" pitchFamily="49" charset="0"/>
                <a:cs typeface="Cascadia Mono" panose="020B0609020000020004" pitchFamily="49" charset="0"/>
              </a:rPr>
              <a:t>quotient_reel</a:t>
            </a:r>
            <a:r>
              <a:rPr lang="fr-CA" noProof="0" dirty="0">
                <a:latin typeface="Cascadia Mono" panose="020B0609020000020004" pitchFamily="49" charset="0"/>
                <a:cs typeface="Cascadia Mono" panose="020B0609020000020004" pitchFamily="49" charset="0"/>
              </a:rPr>
              <a:t> = </a:t>
            </a:r>
            <a:r>
              <a:rPr lang="fr-CA" noProof="0" dirty="0">
                <a:solidFill>
                  <a:schemeClr val="accent2"/>
                </a:solidFill>
                <a:latin typeface="Cascadia Mono" panose="020B0609020000020004" pitchFamily="49" charset="0"/>
                <a:cs typeface="Cascadia Mono" panose="020B0609020000020004" pitchFamily="49" charset="0"/>
              </a:rPr>
              <a:t>a</a:t>
            </a:r>
            <a:r>
              <a:rPr lang="fr-CA" noProof="0" dirty="0">
                <a:latin typeface="Cascadia Mono" panose="020B0609020000020004" pitchFamily="49" charset="0"/>
                <a:cs typeface="Cascadia Mono" panose="020B0609020000020004" pitchFamily="49" charset="0"/>
              </a:rPr>
              <a:t> / </a:t>
            </a:r>
            <a:r>
              <a:rPr lang="fr-CA" noProof="0" dirty="0">
                <a:solidFill>
                  <a:schemeClr val="accent2"/>
                </a:solidFill>
                <a:latin typeface="Cascadia Mono" panose="020B0609020000020004" pitchFamily="49" charset="0"/>
                <a:cs typeface="Cascadia Mono" panose="020B0609020000020004" pitchFamily="49" charset="0"/>
              </a:rPr>
              <a:t>b</a:t>
            </a:r>
            <a:r>
              <a:rPr lang="fr-CA" noProof="0" dirty="0">
                <a:latin typeface="Cascadia Mono" panose="020B0609020000020004" pitchFamily="49" charset="0"/>
                <a:cs typeface="Cascadia Mono" panose="020B0609020000020004" pitchFamily="49" charset="0"/>
              </a:rPr>
              <a:t>        	# division réelle (résultat 2.2)</a:t>
            </a:r>
          </a:p>
        </p:txBody>
      </p:sp>
    </p:spTree>
    <p:extLst>
      <p:ext uri="{BB962C8B-B14F-4D97-AF65-F5344CB8AC3E}">
        <p14:creationId xmlns:p14="http://schemas.microsoft.com/office/powerpoint/2010/main" val="7274900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977A3EC-C679-6844-3B44-07E53132A840}"/>
              </a:ext>
            </a:extLst>
          </p:cNvPr>
          <p:cNvSpPr>
            <a:spLocks noGrp="1"/>
          </p:cNvSpPr>
          <p:nvPr>
            <p:ph type="title"/>
          </p:nvPr>
        </p:nvSpPr>
        <p:spPr/>
        <p:txBody>
          <a:bodyPr/>
          <a:lstStyle/>
          <a:p>
            <a:r>
              <a:rPr lang="fr-FR" dirty="0">
                <a:solidFill>
                  <a:schemeClr val="tx1"/>
                </a:solidFill>
              </a:rPr>
              <a:t>Expressions</a:t>
            </a:r>
            <a:endParaRPr lang="fr-CA" dirty="0">
              <a:solidFill>
                <a:schemeClr val="tx1"/>
              </a:solidFill>
            </a:endParaRPr>
          </a:p>
        </p:txBody>
      </p:sp>
      <p:sp>
        <p:nvSpPr>
          <p:cNvPr id="3" name="Espace réservé du contenu 2">
            <a:extLst>
              <a:ext uri="{FF2B5EF4-FFF2-40B4-BE49-F238E27FC236}">
                <a16:creationId xmlns:a16="http://schemas.microsoft.com/office/drawing/2014/main" id="{B6E0E617-FE44-4603-DEBC-FFC51A068CE4}"/>
              </a:ext>
            </a:extLst>
          </p:cNvPr>
          <p:cNvSpPr>
            <a:spLocks noGrp="1"/>
          </p:cNvSpPr>
          <p:nvPr>
            <p:ph idx="1"/>
          </p:nvPr>
        </p:nvSpPr>
        <p:spPr/>
        <p:txBody>
          <a:bodyPr/>
          <a:lstStyle/>
          <a:p>
            <a:r>
              <a:rPr lang="fr-FR" dirty="0"/>
              <a:t>Les instructions d’un programme sont constituées de plusieurs expressions. En termes informatiques on peut définir une expression comme suit:</a:t>
            </a:r>
          </a:p>
          <a:p>
            <a:r>
              <a:rPr lang="fr-FR" dirty="0"/>
              <a:t>« une expression est un élément de syntaxe qui combine un ensemble de lexèmes retournant une valeur. C’est une combinaison de littéraux, de variables, d’opérateurs, et de fonctions qui est évaluée (ou calculée) en suivant les règles de priorité et d’associativité du langage de programmation pour produire (ou retourner) une nouvelle valeur. »</a:t>
            </a:r>
            <a:r>
              <a:rPr lang="fr-FR" baseline="30000" dirty="0"/>
              <a:t>1</a:t>
            </a:r>
            <a:br>
              <a:rPr lang="fr-FR" baseline="30000" dirty="0"/>
            </a:br>
            <a:br>
              <a:rPr lang="fr-FR" baseline="30000" dirty="0"/>
            </a:br>
            <a:br>
              <a:rPr lang="fr-FR" baseline="30000" dirty="0"/>
            </a:br>
            <a:br>
              <a:rPr lang="fr-FR" baseline="30000" dirty="0"/>
            </a:br>
            <a:br>
              <a:rPr lang="fr-FR" baseline="30000" dirty="0"/>
            </a:br>
            <a:br>
              <a:rPr lang="fr-FR" baseline="30000" dirty="0"/>
            </a:br>
            <a:br>
              <a:rPr lang="fr-FR" baseline="30000" dirty="0"/>
            </a:br>
            <a:br>
              <a:rPr lang="fr-FR" baseline="30000" dirty="0"/>
            </a:br>
            <a:br>
              <a:rPr lang="fr-FR" baseline="30000" dirty="0"/>
            </a:br>
            <a:br>
              <a:rPr lang="fr-FR" baseline="30000" dirty="0"/>
            </a:br>
            <a:br>
              <a:rPr lang="fr-FR" baseline="30000" dirty="0"/>
            </a:br>
            <a:r>
              <a:rPr lang="fr-FR" baseline="30000" dirty="0"/>
              <a:t>1</a:t>
            </a:r>
            <a:r>
              <a:rPr lang="fr-FR" dirty="0"/>
              <a:t>https://fr.wikipedia.org/wiki/Expression_(informatique)</a:t>
            </a:r>
            <a:endParaRPr lang="fr-CA" dirty="0"/>
          </a:p>
        </p:txBody>
      </p:sp>
    </p:spTree>
    <p:extLst>
      <p:ext uri="{BB962C8B-B14F-4D97-AF65-F5344CB8AC3E}">
        <p14:creationId xmlns:p14="http://schemas.microsoft.com/office/powerpoint/2010/main" val="2429942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D7A92A-9359-C37D-010D-751C461799B1}"/>
              </a:ext>
            </a:extLst>
          </p:cNvPr>
          <p:cNvSpPr>
            <a:spLocks noGrp="1"/>
          </p:cNvSpPr>
          <p:nvPr>
            <p:ph type="title"/>
          </p:nvPr>
        </p:nvSpPr>
        <p:spPr/>
        <p:txBody>
          <a:bodyPr/>
          <a:lstStyle/>
          <a:p>
            <a:r>
              <a:rPr lang="fr-FR" dirty="0">
                <a:solidFill>
                  <a:schemeClr val="tx1"/>
                </a:solidFill>
              </a:rPr>
              <a:t>Évaluation d’une expression</a:t>
            </a:r>
            <a:endParaRPr lang="fr-CA" dirty="0">
              <a:solidFill>
                <a:schemeClr val="tx1"/>
              </a:solidFill>
            </a:endParaRPr>
          </a:p>
        </p:txBody>
      </p:sp>
      <p:sp>
        <p:nvSpPr>
          <p:cNvPr id="3" name="Espace réservé du contenu 2">
            <a:extLst>
              <a:ext uri="{FF2B5EF4-FFF2-40B4-BE49-F238E27FC236}">
                <a16:creationId xmlns:a16="http://schemas.microsoft.com/office/drawing/2014/main" id="{D45C090F-458A-7210-5473-8E80B0A7F71D}"/>
              </a:ext>
            </a:extLst>
          </p:cNvPr>
          <p:cNvSpPr>
            <a:spLocks noGrp="1"/>
          </p:cNvSpPr>
          <p:nvPr>
            <p:ph idx="1"/>
          </p:nvPr>
        </p:nvSpPr>
        <p:spPr>
          <a:xfrm>
            <a:off x="1097280" y="1845734"/>
            <a:ext cx="10058400" cy="4438952"/>
          </a:xfrm>
        </p:spPr>
        <p:txBody>
          <a:bodyPr>
            <a:normAutofit fontScale="85000" lnSpcReduction="20000"/>
          </a:bodyPr>
          <a:lstStyle/>
          <a:p>
            <a:r>
              <a:rPr lang="fr-FR" dirty="0"/>
              <a:t>L’évaluation des expressions est essentielle dans l’exécution des programmes. Plus particulièrement, l’exécution de chaque instruction amène l’évaluation des expressions qui la composent. Par exemple:</a:t>
            </a:r>
            <a:br>
              <a:rPr lang="fr-FR" dirty="0"/>
            </a:br>
            <a:br>
              <a:rPr lang="fr-FR" dirty="0"/>
            </a:br>
            <a:r>
              <a:rPr lang="fr-FR" dirty="0"/>
              <a:t>					</a:t>
            </a:r>
            <a:r>
              <a:rPr lang="fr-FR" dirty="0">
                <a:latin typeface="Cascadia Mono" panose="020B0609020000020004" pitchFamily="49" charset="0"/>
                <a:cs typeface="Cascadia Mono" panose="020B0609020000020004" pitchFamily="49" charset="0"/>
              </a:rPr>
              <a:t>x = 5</a:t>
            </a:r>
          </a:p>
          <a:p>
            <a:r>
              <a:rPr lang="fr-FR" dirty="0"/>
              <a:t>Pour savoir quelle valeur doit être affectée à la variable x, on doit déterminer la valeur de l’expression qui est à droite du symbole d’affectation (« = »). Dans l’exemple précédent, l’expression est simple à évaluer: il s’agit de la valeur entière 5. C’est donc cette valeur qui sera affectée à la variable x.</a:t>
            </a:r>
          </a:p>
          <a:p>
            <a:r>
              <a:rPr lang="fr-FR" dirty="0"/>
              <a:t>Les instructions des programmes sont souvent beaucoup plus complexes. Regardons par exemple l’instruction suivante, qui calcule l’aire d’un rectangle:</a:t>
            </a:r>
            <a:br>
              <a:rPr lang="fr-FR" dirty="0"/>
            </a:br>
            <a:endParaRPr lang="fr-FR" dirty="0"/>
          </a:p>
          <a:p>
            <a:r>
              <a:rPr lang="fr-FR" dirty="0"/>
              <a:t>				</a:t>
            </a:r>
            <a:r>
              <a:rPr lang="fr-FR" dirty="0">
                <a:latin typeface="Cascadia Mono" panose="020B0609020000020004" pitchFamily="49" charset="0"/>
                <a:cs typeface="Cascadia Mono" panose="020B0609020000020004" pitchFamily="49" charset="0"/>
              </a:rPr>
              <a:t>aire = largeur * hauteur</a:t>
            </a:r>
            <a:br>
              <a:rPr lang="fr-FR" dirty="0">
                <a:latin typeface="Cascadia Mono" panose="020B0609020000020004" pitchFamily="49" charset="0"/>
                <a:cs typeface="Cascadia Mono" panose="020B0609020000020004" pitchFamily="49" charset="0"/>
              </a:rPr>
            </a:br>
            <a:br>
              <a:rPr lang="fr-FR" dirty="0">
                <a:latin typeface="Cascadia Mono" panose="020B0609020000020004" pitchFamily="49" charset="0"/>
                <a:cs typeface="Cascadia Mono" panose="020B0609020000020004" pitchFamily="49" charset="0"/>
              </a:rPr>
            </a:br>
            <a:r>
              <a:rPr lang="fr-FR" dirty="0"/>
              <a:t>Cette instruction diffère de la précédente puisqu’elle utilise deux variables du programme: largeur et hauteur. Ainsi, avant de pouvoir effectuer la multiplication, l’ordinateur doit d’abord consulter l’espace-mémoire associé à chaque variable pour connaître la valeur numérique à utiliser dans le calcul. On a donc la forme intermédiaire suivante pour l’évaluation de l’expression:</a:t>
            </a:r>
            <a:br>
              <a:rPr lang="fr-FR" dirty="0"/>
            </a:br>
            <a:r>
              <a:rPr lang="fr-FR" dirty="0"/>
              <a:t>					        </a:t>
            </a:r>
            <a:r>
              <a:rPr lang="fr-FR" dirty="0">
                <a:solidFill>
                  <a:srgbClr val="0070C0"/>
                </a:solidFill>
                <a:latin typeface="Cascadia Mono" panose="020B0609020000020004" pitchFamily="49" charset="0"/>
                <a:cs typeface="Cascadia Mono" panose="020B0609020000020004" pitchFamily="49" charset="0"/>
              </a:rPr>
              <a:t>5        10</a:t>
            </a:r>
            <a:br>
              <a:rPr lang="fr-FR" dirty="0"/>
            </a:br>
            <a:r>
              <a:rPr lang="fr-FR" dirty="0"/>
              <a:t>				</a:t>
            </a:r>
            <a:r>
              <a:rPr lang="fr-FR" dirty="0">
                <a:latin typeface="Cascadia Mono" panose="020B0609020000020004" pitchFamily="49" charset="0"/>
                <a:cs typeface="Cascadia Mono" panose="020B0609020000020004" pitchFamily="49" charset="0"/>
              </a:rPr>
              <a:t>aire = </a:t>
            </a:r>
            <a:r>
              <a:rPr lang="fr-FR" strike="sngStrike" dirty="0">
                <a:latin typeface="Cascadia Mono" panose="020B0609020000020004" pitchFamily="49" charset="0"/>
                <a:cs typeface="Cascadia Mono" panose="020B0609020000020004" pitchFamily="49" charset="0"/>
              </a:rPr>
              <a:t>largeur</a:t>
            </a:r>
            <a:r>
              <a:rPr lang="fr-FR" dirty="0">
                <a:latin typeface="Cascadia Mono" panose="020B0609020000020004" pitchFamily="49" charset="0"/>
                <a:cs typeface="Cascadia Mono" panose="020B0609020000020004" pitchFamily="49" charset="0"/>
              </a:rPr>
              <a:t> * </a:t>
            </a:r>
            <a:r>
              <a:rPr lang="fr-FR" strike="sngStrike" dirty="0">
                <a:latin typeface="Cascadia Mono" panose="020B0609020000020004" pitchFamily="49" charset="0"/>
                <a:cs typeface="Cascadia Mono" panose="020B0609020000020004" pitchFamily="49" charset="0"/>
              </a:rPr>
              <a:t>hauteur</a:t>
            </a:r>
            <a:br>
              <a:rPr lang="fr-FR" strike="sngStrike" dirty="0">
                <a:latin typeface="Cascadia Mono" panose="020B0609020000020004" pitchFamily="49" charset="0"/>
                <a:cs typeface="Cascadia Mono" panose="020B0609020000020004" pitchFamily="49" charset="0"/>
              </a:rPr>
            </a:br>
            <a:r>
              <a:rPr lang="fr-FR" dirty="0">
                <a:latin typeface="Cascadia Mono" panose="020B0609020000020004" pitchFamily="49" charset="0"/>
                <a:cs typeface="Cascadia Mono" panose="020B0609020000020004" pitchFamily="49" charset="0"/>
              </a:rPr>
              <a:t>				</a:t>
            </a:r>
            <a:br>
              <a:rPr lang="fr-FR" dirty="0">
                <a:latin typeface="Cascadia Mono" panose="020B0609020000020004" pitchFamily="49" charset="0"/>
                <a:cs typeface="Cascadia Mono" panose="020B0609020000020004" pitchFamily="49" charset="0"/>
              </a:rPr>
            </a:br>
            <a:r>
              <a:rPr lang="fr-FR" dirty="0">
                <a:latin typeface="Cascadia Mono" panose="020B0609020000020004" pitchFamily="49" charset="0"/>
                <a:cs typeface="Cascadia Mono" panose="020B0609020000020004" pitchFamily="49" charset="0"/>
              </a:rPr>
              <a:t>				aire = 50</a:t>
            </a:r>
          </a:p>
        </p:txBody>
      </p:sp>
    </p:spTree>
    <p:extLst>
      <p:ext uri="{BB962C8B-B14F-4D97-AF65-F5344CB8AC3E}">
        <p14:creationId xmlns:p14="http://schemas.microsoft.com/office/powerpoint/2010/main" val="1404679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4629540-450C-B566-F001-E854739CC2E1}"/>
              </a:ext>
            </a:extLst>
          </p:cNvPr>
          <p:cNvSpPr>
            <a:spLocks noGrp="1"/>
          </p:cNvSpPr>
          <p:nvPr>
            <p:ph type="title"/>
          </p:nvPr>
        </p:nvSpPr>
        <p:spPr/>
        <p:txBody>
          <a:bodyPr/>
          <a:lstStyle/>
          <a:p>
            <a:r>
              <a:rPr lang="fr-FR" dirty="0">
                <a:solidFill>
                  <a:schemeClr val="tx1"/>
                </a:solidFill>
              </a:rPr>
              <a:t>Évaluation d’une expression</a:t>
            </a:r>
            <a:endParaRPr lang="fr-CA" dirty="0">
              <a:solidFill>
                <a:schemeClr val="tx1"/>
              </a:solidFill>
            </a:endParaRPr>
          </a:p>
        </p:txBody>
      </p:sp>
      <p:sp>
        <p:nvSpPr>
          <p:cNvPr id="3" name="Espace réservé du contenu 2">
            <a:extLst>
              <a:ext uri="{FF2B5EF4-FFF2-40B4-BE49-F238E27FC236}">
                <a16:creationId xmlns:a16="http://schemas.microsoft.com/office/drawing/2014/main" id="{C819F323-307E-DEAD-EE2F-879FA5156076}"/>
              </a:ext>
            </a:extLst>
          </p:cNvPr>
          <p:cNvSpPr>
            <a:spLocks noGrp="1"/>
          </p:cNvSpPr>
          <p:nvPr>
            <p:ph idx="1"/>
          </p:nvPr>
        </p:nvSpPr>
        <p:spPr/>
        <p:txBody>
          <a:bodyPr/>
          <a:lstStyle/>
          <a:p>
            <a:r>
              <a:rPr lang="fr-FR" dirty="0"/>
              <a:t>Lorsque plusieurs opérateurs mathématiques sont impliqués dans une expression, leur évaluation suit les règles de priorité et d’associativité habituelles: les parenthèses ont priorité sur tout, les multiplications et divisions ont priorité sur les additions et les soustractions. Lorsque 2 opérateurs ont la même priorité, ils sont évalués de gauche à droite</a:t>
            </a:r>
          </a:p>
          <a:p>
            <a:endParaRPr lang="fr-FR" dirty="0"/>
          </a:p>
        </p:txBody>
      </p:sp>
    </p:spTree>
    <p:extLst>
      <p:ext uri="{BB962C8B-B14F-4D97-AF65-F5344CB8AC3E}">
        <p14:creationId xmlns:p14="http://schemas.microsoft.com/office/powerpoint/2010/main" val="2645443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F5A8EDD-8FAD-287D-95CE-7320BBFD315D}"/>
              </a:ext>
            </a:extLst>
          </p:cNvPr>
          <p:cNvSpPr>
            <a:spLocks noGrp="1"/>
          </p:cNvSpPr>
          <p:nvPr>
            <p:ph type="title"/>
          </p:nvPr>
        </p:nvSpPr>
        <p:spPr/>
        <p:txBody>
          <a:bodyPr/>
          <a:lstStyle/>
          <a:p>
            <a:r>
              <a:rPr lang="fr-FR" dirty="0">
                <a:solidFill>
                  <a:schemeClr val="tx1"/>
                </a:solidFill>
              </a:rPr>
              <a:t>Exercices</a:t>
            </a:r>
            <a:endParaRPr lang="fr-CA" dirty="0">
              <a:solidFill>
                <a:schemeClr val="tx1"/>
              </a:solidFill>
            </a:endParaRPr>
          </a:p>
        </p:txBody>
      </p:sp>
      <p:sp>
        <p:nvSpPr>
          <p:cNvPr id="3" name="Espace réservé du contenu 2">
            <a:extLst>
              <a:ext uri="{FF2B5EF4-FFF2-40B4-BE49-F238E27FC236}">
                <a16:creationId xmlns:a16="http://schemas.microsoft.com/office/drawing/2014/main" id="{254A91F5-459E-F07D-A586-9B74621034AC}"/>
              </a:ext>
            </a:extLst>
          </p:cNvPr>
          <p:cNvSpPr>
            <a:spLocks noGrp="1"/>
          </p:cNvSpPr>
          <p:nvPr>
            <p:ph idx="1"/>
          </p:nvPr>
        </p:nvSpPr>
        <p:spPr/>
        <p:txBody>
          <a:bodyPr/>
          <a:lstStyle/>
          <a:p>
            <a:r>
              <a:rPr lang="fr-CA" dirty="0"/>
              <a:t>Énumérez toutes les expressions dans ce qui suit:</a:t>
            </a:r>
          </a:p>
          <a:p>
            <a:pPr marL="457200" indent="-457200">
              <a:buFont typeface="+mj-lt"/>
              <a:buAutoNum type="arabicPeriod"/>
            </a:pPr>
            <a:r>
              <a:rPr lang="fr-CA" dirty="0"/>
              <a:t>« Coucou »</a:t>
            </a:r>
          </a:p>
          <a:p>
            <a:pPr marL="457200" indent="-457200">
              <a:buFont typeface="+mj-lt"/>
              <a:buAutoNum type="arabicPeriod"/>
            </a:pPr>
            <a:r>
              <a:rPr lang="fr-CA" dirty="0"/>
              <a:t>y2 – y1 / x2 – x1</a:t>
            </a:r>
          </a:p>
          <a:p>
            <a:pPr marL="457200" indent="-457200">
              <a:buFont typeface="+mj-lt"/>
              <a:buAutoNum type="arabicPeriod"/>
            </a:pPr>
            <a:r>
              <a:rPr lang="fr-CA" dirty="0"/>
              <a:t>b * b – 4 * a * c</a:t>
            </a:r>
          </a:p>
          <a:p>
            <a:pPr marL="457200" indent="-457200">
              <a:buFont typeface="+mj-lt"/>
              <a:buAutoNum type="arabicPeriod"/>
            </a:pPr>
            <a:r>
              <a:rPr lang="fr-CA" dirty="0"/>
              <a:t>i = i + 1</a:t>
            </a:r>
          </a:p>
          <a:p>
            <a:endParaRPr lang="fr-CA" dirty="0"/>
          </a:p>
        </p:txBody>
      </p:sp>
    </p:spTree>
    <p:extLst>
      <p:ext uri="{BB962C8B-B14F-4D97-AF65-F5344CB8AC3E}">
        <p14:creationId xmlns:p14="http://schemas.microsoft.com/office/powerpoint/2010/main" val="21843574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05A55A8-A357-A35C-3070-1B2166CE820A}"/>
              </a:ext>
            </a:extLst>
          </p:cNvPr>
          <p:cNvSpPr>
            <a:spLocks noGrp="1"/>
          </p:cNvSpPr>
          <p:nvPr>
            <p:ph type="title"/>
          </p:nvPr>
        </p:nvSpPr>
        <p:spPr/>
        <p:txBody>
          <a:bodyPr/>
          <a:lstStyle/>
          <a:p>
            <a:r>
              <a:rPr lang="fr-FR" dirty="0">
                <a:solidFill>
                  <a:schemeClr val="tx1"/>
                </a:solidFill>
              </a:rPr>
              <a:t>Exercices</a:t>
            </a:r>
            <a:endParaRPr lang="fr-CA" dirty="0">
              <a:solidFill>
                <a:schemeClr val="tx1"/>
              </a:solidFill>
            </a:endParaRPr>
          </a:p>
        </p:txBody>
      </p:sp>
      <p:sp>
        <p:nvSpPr>
          <p:cNvPr id="3" name="Espace réservé du contenu 2">
            <a:extLst>
              <a:ext uri="{FF2B5EF4-FFF2-40B4-BE49-F238E27FC236}">
                <a16:creationId xmlns:a16="http://schemas.microsoft.com/office/drawing/2014/main" id="{C6A67824-4C68-C72A-281B-7FB59BE6C91A}"/>
              </a:ext>
            </a:extLst>
          </p:cNvPr>
          <p:cNvSpPr>
            <a:spLocks noGrp="1"/>
          </p:cNvSpPr>
          <p:nvPr>
            <p:ph idx="1"/>
          </p:nvPr>
        </p:nvSpPr>
        <p:spPr/>
        <p:txBody>
          <a:bodyPr/>
          <a:lstStyle/>
          <a:p>
            <a:r>
              <a:rPr lang="fr-CA" dirty="0"/>
              <a:t>Évaluez toutes les expressions dans ce qui suit:</a:t>
            </a:r>
          </a:p>
          <a:p>
            <a:pPr marL="457200" indent="-457200">
              <a:buFont typeface="+mj-lt"/>
              <a:buAutoNum type="arabicPeriod"/>
            </a:pPr>
            <a:r>
              <a:rPr lang="fr-CA" dirty="0"/>
              <a:t>« Coucou »</a:t>
            </a:r>
            <a:endParaRPr lang="fr-CA" dirty="0">
              <a:solidFill>
                <a:srgbClr val="0070C0"/>
              </a:solidFill>
            </a:endParaRPr>
          </a:p>
          <a:p>
            <a:pPr marL="457200" indent="-457200">
              <a:buFont typeface="+mj-lt"/>
              <a:buAutoNum type="arabicPeriod"/>
            </a:pPr>
            <a:r>
              <a:rPr lang="fr-CA" dirty="0"/>
              <a:t>y2 – y1 / x2 – x1 (sachant que y1 = 5, y2 = 10, x1 = 20, x2 = 32)</a:t>
            </a:r>
          </a:p>
          <a:p>
            <a:pPr marL="457200" indent="-457200">
              <a:buFont typeface="+mj-lt"/>
              <a:buAutoNum type="arabicPeriod"/>
            </a:pPr>
            <a:r>
              <a:rPr lang="fr-CA" dirty="0"/>
              <a:t>b * b – 4 * a * c (sachant que a = 2, b = 6, c = 4)</a:t>
            </a:r>
          </a:p>
          <a:p>
            <a:pPr marL="457200" indent="-457200">
              <a:buFont typeface="+mj-lt"/>
              <a:buAutoNum type="arabicPeriod"/>
            </a:pPr>
            <a:r>
              <a:rPr lang="fr-CA" dirty="0">
                <a:solidFill>
                  <a:schemeClr val="tx1"/>
                </a:solidFill>
              </a:rPr>
              <a:t>i = i + 1 (sachant que i = 11)</a:t>
            </a:r>
          </a:p>
        </p:txBody>
      </p:sp>
    </p:spTree>
    <p:extLst>
      <p:ext uri="{BB962C8B-B14F-4D97-AF65-F5344CB8AC3E}">
        <p14:creationId xmlns:p14="http://schemas.microsoft.com/office/powerpoint/2010/main" val="1070776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7C76526-865E-F7FD-EBA2-9B1D076E52E6}"/>
              </a:ext>
            </a:extLst>
          </p:cNvPr>
          <p:cNvSpPr>
            <a:spLocks noGrp="1"/>
          </p:cNvSpPr>
          <p:nvPr>
            <p:ph type="title"/>
          </p:nvPr>
        </p:nvSpPr>
        <p:spPr/>
        <p:txBody>
          <a:bodyPr/>
          <a:lstStyle/>
          <a:p>
            <a:r>
              <a:rPr lang="fr-FR" dirty="0">
                <a:solidFill>
                  <a:schemeClr val="tx1"/>
                </a:solidFill>
              </a:rPr>
              <a:t>Évaluation d’une expression</a:t>
            </a:r>
            <a:endParaRPr lang="fr-CA" dirty="0">
              <a:solidFill>
                <a:schemeClr val="tx1"/>
              </a:solidFill>
            </a:endParaRPr>
          </a:p>
        </p:txBody>
      </p:sp>
      <p:sp>
        <p:nvSpPr>
          <p:cNvPr id="3" name="Espace réservé du contenu 2">
            <a:extLst>
              <a:ext uri="{FF2B5EF4-FFF2-40B4-BE49-F238E27FC236}">
                <a16:creationId xmlns:a16="http://schemas.microsoft.com/office/drawing/2014/main" id="{D438D6D0-AEBE-DF49-3A3C-72CB2E19405C}"/>
              </a:ext>
            </a:extLst>
          </p:cNvPr>
          <p:cNvSpPr>
            <a:spLocks noGrp="1"/>
          </p:cNvSpPr>
          <p:nvPr>
            <p:ph idx="1"/>
          </p:nvPr>
        </p:nvSpPr>
        <p:spPr/>
        <p:txBody>
          <a:bodyPr/>
          <a:lstStyle/>
          <a:p>
            <a:r>
              <a:rPr lang="fr-FR" dirty="0"/>
              <a:t>Le résultat d’une opération a toujours un type, on doit donc s’assurer que les expressions produisent un résultat qui est compatible avec la variable à qui récupère ledit résultat.</a:t>
            </a:r>
            <a:endParaRPr lang="fr-CA" dirty="0"/>
          </a:p>
        </p:txBody>
      </p:sp>
    </p:spTree>
    <p:extLst>
      <p:ext uri="{BB962C8B-B14F-4D97-AF65-F5344CB8AC3E}">
        <p14:creationId xmlns:p14="http://schemas.microsoft.com/office/powerpoint/2010/main" val="17167389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B19FFA-61A9-CCE1-3EA5-CEB38DE479C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ACEEFF0-4510-AA98-E96B-4F07C4710A98}"/>
              </a:ext>
            </a:extLst>
          </p:cNvPr>
          <p:cNvSpPr>
            <a:spLocks noGrp="1"/>
          </p:cNvSpPr>
          <p:nvPr>
            <p:ph type="title"/>
          </p:nvPr>
        </p:nvSpPr>
        <p:spPr/>
        <p:txBody>
          <a:bodyPr>
            <a:normAutofit/>
          </a:bodyPr>
          <a:lstStyle/>
          <a:p>
            <a:r>
              <a:rPr lang="fr-FR">
                <a:solidFill>
                  <a:schemeClr val="tx1"/>
                </a:solidFill>
              </a:rPr>
              <a:t>Exercices</a:t>
            </a:r>
            <a:endParaRPr lang="fr-CA" dirty="0">
              <a:solidFill>
                <a:schemeClr val="tx1"/>
              </a:solidFill>
            </a:endParaRPr>
          </a:p>
        </p:txBody>
      </p:sp>
      <p:sp>
        <p:nvSpPr>
          <p:cNvPr id="3" name="Espace réservé du contenu 2">
            <a:extLst>
              <a:ext uri="{FF2B5EF4-FFF2-40B4-BE49-F238E27FC236}">
                <a16:creationId xmlns:a16="http://schemas.microsoft.com/office/drawing/2014/main" id="{23B02C2E-7C4F-89F5-4B81-CA15386D9C03}"/>
              </a:ext>
            </a:extLst>
          </p:cNvPr>
          <p:cNvSpPr>
            <a:spLocks noGrp="1"/>
          </p:cNvSpPr>
          <p:nvPr>
            <p:ph idx="1"/>
          </p:nvPr>
        </p:nvSpPr>
        <p:spPr/>
        <p:txBody>
          <a:bodyPr/>
          <a:lstStyle/>
          <a:p>
            <a:r>
              <a:rPr lang="fr-CA" dirty="0"/>
              <a:t>Déterminez le type du résultat de l’évaluation de chacune des expressions globales qui suivent:</a:t>
            </a:r>
          </a:p>
          <a:p>
            <a:pPr marL="457200" indent="-457200">
              <a:buFont typeface="+mj-lt"/>
              <a:buAutoNum type="arabicPeriod"/>
            </a:pPr>
            <a:r>
              <a:rPr lang="fr-CA" dirty="0"/>
              <a:t>« Coucou » </a:t>
            </a:r>
          </a:p>
          <a:p>
            <a:pPr marL="457200" indent="-457200">
              <a:buFont typeface="+mj-lt"/>
              <a:buAutoNum type="arabicPeriod"/>
            </a:pPr>
            <a:r>
              <a:rPr lang="fr-CA" dirty="0"/>
              <a:t>y2 – y1 / x2 – x1 (sachant que y1 = 5, y2 = 10, x1 = 20, x2 = 32)</a:t>
            </a:r>
          </a:p>
          <a:p>
            <a:pPr marL="457200" indent="-457200">
              <a:buFont typeface="+mj-lt"/>
              <a:buAutoNum type="arabicPeriod"/>
            </a:pPr>
            <a:r>
              <a:rPr lang="fr-CA" dirty="0"/>
              <a:t>b * b – 4 * a * c (sachant que a = 2, b = 3, c = 4)</a:t>
            </a:r>
          </a:p>
        </p:txBody>
      </p:sp>
    </p:spTree>
    <p:extLst>
      <p:ext uri="{BB962C8B-B14F-4D97-AF65-F5344CB8AC3E}">
        <p14:creationId xmlns:p14="http://schemas.microsoft.com/office/powerpoint/2010/main" val="6880672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6D684-3C67-9FE3-A4DC-94473C417D5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FB7A60A2-E00F-78D6-E23B-02DCD3F405C9}"/>
              </a:ext>
            </a:extLst>
          </p:cNvPr>
          <p:cNvSpPr>
            <a:spLocks noGrp="1"/>
          </p:cNvSpPr>
          <p:nvPr>
            <p:ph type="title"/>
          </p:nvPr>
        </p:nvSpPr>
        <p:spPr/>
        <p:txBody>
          <a:bodyPr/>
          <a:lstStyle/>
          <a:p>
            <a:r>
              <a:rPr lang="fr-CA" noProof="0" dirty="0"/>
              <a:t>Structure générale d’un programme</a:t>
            </a:r>
          </a:p>
        </p:txBody>
      </p:sp>
      <p:sp>
        <p:nvSpPr>
          <p:cNvPr id="3" name="Espace réservé du contenu 2">
            <a:extLst>
              <a:ext uri="{FF2B5EF4-FFF2-40B4-BE49-F238E27FC236}">
                <a16:creationId xmlns:a16="http://schemas.microsoft.com/office/drawing/2014/main" id="{DEAE2C50-DA43-DFBA-0FE1-329FD50B0FE4}"/>
              </a:ext>
            </a:extLst>
          </p:cNvPr>
          <p:cNvSpPr>
            <a:spLocks noGrp="1"/>
          </p:cNvSpPr>
          <p:nvPr>
            <p:ph idx="1"/>
          </p:nvPr>
        </p:nvSpPr>
        <p:spPr>
          <a:xfrm>
            <a:off x="1097280" y="1845733"/>
            <a:ext cx="10058400" cy="4725663"/>
          </a:xfrm>
        </p:spPr>
        <p:txBody>
          <a:bodyPr>
            <a:normAutofit/>
          </a:bodyPr>
          <a:lstStyle/>
          <a:p>
            <a:r>
              <a:rPr lang="fr-CA" noProof="0" dirty="0"/>
              <a:t>Un programme bien structuré suit généralement une séquence logique et cohérente :</a:t>
            </a:r>
          </a:p>
          <a:p>
            <a:pPr marL="457200" indent="-457200">
              <a:buFont typeface="+mj-lt"/>
              <a:buAutoNum type="arabicPeriod"/>
            </a:pPr>
            <a:r>
              <a:rPr lang="fr-CA" b="1" noProof="0" dirty="0"/>
              <a:t>Initialisation</a:t>
            </a:r>
            <a:r>
              <a:rPr lang="fr-CA" noProof="0" dirty="0"/>
              <a:t> : Initialisation des variables, obtention des entrées auprès de l'usager, etc...</a:t>
            </a:r>
          </a:p>
          <a:p>
            <a:pPr marL="457200" indent="-457200">
              <a:buFont typeface="+mj-lt"/>
              <a:buAutoNum type="arabicPeriod"/>
            </a:pPr>
            <a:r>
              <a:rPr lang="fr-CA" b="1" noProof="0" dirty="0"/>
              <a:t>Traitement </a:t>
            </a:r>
            <a:r>
              <a:rPr lang="fr-CA" noProof="0" dirty="0"/>
              <a:t>: Exécution des instructions principales du programme</a:t>
            </a:r>
          </a:p>
          <a:p>
            <a:pPr marL="457200" indent="-457200">
              <a:buFont typeface="+mj-lt"/>
              <a:buAutoNum type="arabicPeriod"/>
            </a:pPr>
            <a:r>
              <a:rPr lang="fr-CA" b="1" noProof="0" dirty="0"/>
              <a:t>Sortie</a:t>
            </a:r>
            <a:r>
              <a:rPr lang="fr-CA" noProof="0" dirty="0"/>
              <a:t> : Affichage des résultats ou enregistrement de données en fonction du but du programme.</a:t>
            </a:r>
          </a:p>
          <a:p>
            <a:pPr marL="0" indent="0">
              <a:buNone/>
            </a:pPr>
            <a:endParaRPr lang="fr-CA" noProof="0" dirty="0"/>
          </a:p>
          <a:p>
            <a:pPr marL="0" indent="0">
              <a:buNone/>
            </a:pPr>
            <a:endParaRPr lang="fr-CA" noProof="0" dirty="0"/>
          </a:p>
          <a:p>
            <a:pPr marL="0" indent="0">
              <a:buNone/>
            </a:pPr>
            <a:endParaRPr lang="fr-CA" noProof="0" dirty="0"/>
          </a:p>
          <a:p>
            <a:pPr marL="0" indent="0">
              <a:buNone/>
            </a:pPr>
            <a:endParaRPr lang="fr-CA" noProof="0" dirty="0"/>
          </a:p>
          <a:p>
            <a:pPr marL="0" indent="0" algn="ctr">
              <a:buNone/>
            </a:pPr>
            <a:br>
              <a:rPr lang="fr-CA" sz="1800" noProof="0" dirty="0"/>
            </a:br>
            <a:r>
              <a:rPr lang="fr-CA" sz="1800" noProof="0" dirty="0"/>
              <a:t>Ce programme demande à l'utilisateur de saisir son nom, puis lui affiche un message de salutation.</a:t>
            </a:r>
          </a:p>
          <a:p>
            <a:endParaRPr lang="fr-CA" noProof="0" dirty="0"/>
          </a:p>
        </p:txBody>
      </p:sp>
      <p:sp>
        <p:nvSpPr>
          <p:cNvPr id="4" name="Rectangle 1">
            <a:extLst>
              <a:ext uri="{FF2B5EF4-FFF2-40B4-BE49-F238E27FC236}">
                <a16:creationId xmlns:a16="http://schemas.microsoft.com/office/drawing/2014/main" id="{B89A3929-3AB6-1901-FA53-17098CB5A0EA}"/>
              </a:ext>
            </a:extLst>
          </p:cNvPr>
          <p:cNvSpPr>
            <a:spLocks noChangeArrowheads="1"/>
          </p:cNvSpPr>
          <p:nvPr/>
        </p:nvSpPr>
        <p:spPr bwMode="auto">
          <a:xfrm>
            <a:off x="1452880" y="3960263"/>
            <a:ext cx="9347199" cy="1921248"/>
          </a:xfrm>
          <a:prstGeom prst="rect">
            <a:avLst/>
          </a:prstGeom>
          <a:solidFill>
            <a:srgbClr val="F9FAFA"/>
          </a:solidFill>
          <a:ln w="19050">
            <a:solidFill>
              <a:schemeClr val="tx2">
                <a:lumMod val="60000"/>
                <a:lumOff val="4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72000" rIns="72000" bIns="7200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CA" sz="1400" b="0" i="0" u="none" strike="noStrike" cap="none" normalizeH="0" baseline="0" noProof="0" dirty="0">
                <a:ln>
                  <a:noFill/>
                </a:ln>
                <a:solidFill>
                  <a:srgbClr val="787878"/>
                </a:solidFill>
                <a:effectLst/>
                <a:latin typeface="Cascadia Mono" panose="020B0609020000020004" pitchFamily="49" charset="0"/>
                <a:cs typeface="Cascadia Mono" panose="020B0609020000020004" pitchFamily="49" charset="0"/>
              </a:rPr>
              <a:t># 1. Initialisation</a:t>
            </a:r>
            <a:r>
              <a:rPr kumimoji="0" lang="fr-CA" sz="1400" b="0" i="0" u="none" strike="noStrike" cap="none" normalizeH="0" baseline="0" noProof="0" dirty="0">
                <a:ln>
                  <a:noFill/>
                </a:ln>
                <a:solidFill>
                  <a:srgbClr val="1C1D1E"/>
                </a:solidFill>
                <a:effectLst/>
                <a:latin typeface="Cascadia Mono" panose="020B0609020000020004" pitchFamily="49" charset="0"/>
                <a:cs typeface="Cascadia Mono" panose="020B06090200000200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CA" sz="1400" b="0" i="0" u="none" strike="noStrike" cap="none" normalizeH="0" baseline="0" noProof="0" dirty="0">
                <a:ln>
                  <a:noFill/>
                </a:ln>
                <a:solidFill>
                  <a:srgbClr val="1C1D1E"/>
                </a:solidFill>
                <a:effectLst/>
                <a:latin typeface="Cascadia Mono" panose="020B0609020000020004" pitchFamily="49" charset="0"/>
                <a:cs typeface="Cascadia Mono" panose="020B0609020000020004" pitchFamily="49" charset="0"/>
              </a:rPr>
              <a:t>nom </a:t>
            </a:r>
            <a:r>
              <a:rPr kumimoji="0" lang="fr-CA" sz="1400" b="0" i="0" u="none" strike="noStrike" cap="none" normalizeH="0" baseline="0" noProof="0" dirty="0">
                <a:ln>
                  <a:noFill/>
                </a:ln>
                <a:solidFill>
                  <a:srgbClr val="E40021"/>
                </a:solidFill>
                <a:effectLst/>
                <a:latin typeface="Cascadia Mono" panose="020B0609020000020004" pitchFamily="49" charset="0"/>
                <a:cs typeface="Cascadia Mono" panose="020B0609020000020004" pitchFamily="49" charset="0"/>
              </a:rPr>
              <a:t>=</a:t>
            </a:r>
            <a:r>
              <a:rPr kumimoji="0" lang="fr-CA" sz="1400" b="0" i="0" u="none" strike="noStrike" cap="none" normalizeH="0" baseline="0" noProof="0" dirty="0">
                <a:ln>
                  <a:noFill/>
                </a:ln>
                <a:solidFill>
                  <a:srgbClr val="1C1D1E"/>
                </a:solidFill>
                <a:effectLst/>
                <a:latin typeface="Cascadia Mono" panose="020B0609020000020004" pitchFamily="49" charset="0"/>
                <a:cs typeface="Cascadia Mono" panose="020B0609020000020004" pitchFamily="49" charset="0"/>
              </a:rPr>
              <a:t> </a:t>
            </a:r>
            <a:r>
              <a:rPr kumimoji="0" lang="fr-CA" sz="1400" b="0" i="0" u="none" strike="noStrike" cap="none" normalizeH="0" baseline="0" noProof="0" dirty="0">
                <a:ln>
                  <a:noFill/>
                </a:ln>
                <a:solidFill>
                  <a:srgbClr val="4180AC"/>
                </a:solidFill>
                <a:effectLst/>
                <a:latin typeface="Cascadia Mono" panose="020B0609020000020004" pitchFamily="49" charset="0"/>
                <a:cs typeface="Cascadia Mono" panose="020B0609020000020004" pitchFamily="49" charset="0"/>
              </a:rPr>
              <a:t>input</a:t>
            </a:r>
            <a:r>
              <a:rPr kumimoji="0" lang="fr-CA" sz="1400" b="0" i="0" u="none" strike="noStrike" cap="none" normalizeH="0" baseline="0" noProof="0" dirty="0">
                <a:ln>
                  <a:noFill/>
                </a:ln>
                <a:solidFill>
                  <a:srgbClr val="6B6F72"/>
                </a:solidFill>
                <a:effectLst/>
                <a:latin typeface="Cascadia Mono" panose="020B0609020000020004" pitchFamily="49" charset="0"/>
                <a:cs typeface="Cascadia Mono" panose="020B0609020000020004" pitchFamily="49" charset="0"/>
              </a:rPr>
              <a:t>(</a:t>
            </a:r>
            <a:r>
              <a:rPr kumimoji="0" lang="fr-CA" sz="1400" b="0" i="0" u="none" strike="noStrike" cap="none" normalizeH="0" baseline="0" noProof="0" dirty="0">
                <a:ln>
                  <a:noFill/>
                </a:ln>
                <a:solidFill>
                  <a:srgbClr val="009817"/>
                </a:solidFill>
                <a:effectLst/>
                <a:latin typeface="Cascadia Mono" panose="020B0609020000020004" pitchFamily="49" charset="0"/>
                <a:cs typeface="Cascadia Mono" panose="020B0609020000020004" pitchFamily="49" charset="0"/>
              </a:rPr>
              <a:t>"Entrez votre nom: "</a:t>
            </a:r>
            <a:r>
              <a:rPr kumimoji="0" lang="fr-CA" sz="1400" b="0" i="0" u="none" strike="noStrike" cap="none" normalizeH="0" baseline="0" noProof="0" dirty="0">
                <a:ln>
                  <a:noFill/>
                </a:ln>
                <a:solidFill>
                  <a:srgbClr val="6B6F72"/>
                </a:solidFill>
                <a:effectLst/>
                <a:latin typeface="Cascadia Mono" panose="020B0609020000020004" pitchFamily="49" charset="0"/>
                <a:cs typeface="Cascadia Mono" panose="020B0609020000020004" pitchFamily="49" charset="0"/>
              </a:rPr>
              <a:t>)</a:t>
            </a:r>
          </a:p>
          <a:p>
            <a:pPr marL="0" marR="0" lvl="0" indent="0" algn="l" defTabSz="914400" rtl="0" eaLnBrk="0" fontAlgn="base" latinLnBrk="0" hangingPunct="0">
              <a:lnSpc>
                <a:spcPct val="100000"/>
              </a:lnSpc>
              <a:spcBef>
                <a:spcPct val="0"/>
              </a:spcBef>
              <a:spcAft>
                <a:spcPct val="0"/>
              </a:spcAft>
              <a:buClrTx/>
              <a:buSzTx/>
              <a:buFontTx/>
              <a:buNone/>
              <a:tabLst/>
            </a:pPr>
            <a:r>
              <a:rPr kumimoji="0" lang="fr-CA" sz="1400" b="0" i="0" u="none" strike="noStrike" cap="none" normalizeH="0" baseline="0" noProof="0" dirty="0">
                <a:ln>
                  <a:noFill/>
                </a:ln>
                <a:solidFill>
                  <a:srgbClr val="1C1D1E"/>
                </a:solidFill>
                <a:effectLst/>
                <a:latin typeface="Cascadia Mono" panose="020B0609020000020004" pitchFamily="49" charset="0"/>
                <a:cs typeface="Cascadia Mono" panose="020B0609020000020004" pitchFamily="49" charset="0"/>
              </a:rPr>
              <a:t> </a:t>
            </a:r>
            <a:endParaRPr lang="fr-CA" sz="1400" noProof="0" dirty="0">
              <a:solidFill>
                <a:srgbClr val="787878"/>
              </a:solidFill>
              <a:latin typeface="Cascadia Mono" panose="020B0609020000020004" pitchFamily="49" charset="0"/>
              <a:cs typeface="Cascadia Mono" panose="020B06090200000200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CA" sz="1400" b="0" i="0" u="none" strike="noStrike" cap="none" normalizeH="0" baseline="0" noProof="0" dirty="0">
                <a:ln>
                  <a:noFill/>
                </a:ln>
                <a:solidFill>
                  <a:srgbClr val="787878"/>
                </a:solidFill>
                <a:effectLst/>
                <a:latin typeface="Cascadia Mono" panose="020B0609020000020004" pitchFamily="49" charset="0"/>
                <a:cs typeface="Cascadia Mono" panose="020B0609020000020004" pitchFamily="49" charset="0"/>
              </a:rPr>
              <a:t># 2. Traitement</a:t>
            </a:r>
            <a:r>
              <a:rPr kumimoji="0" lang="fr-CA" sz="1400" b="0" i="0" u="none" strike="noStrike" cap="none" normalizeH="0" baseline="0" noProof="0" dirty="0">
                <a:ln>
                  <a:noFill/>
                </a:ln>
                <a:solidFill>
                  <a:srgbClr val="1C1D1E"/>
                </a:solidFill>
                <a:effectLst/>
                <a:latin typeface="Cascadia Mono" panose="020B0609020000020004" pitchFamily="49" charset="0"/>
                <a:cs typeface="Cascadia Mono" panose="020B06090200000200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CA" sz="1400" b="0" i="0" u="none" strike="noStrike" cap="none" normalizeH="0" baseline="0" noProof="0" dirty="0">
                <a:ln>
                  <a:noFill/>
                </a:ln>
                <a:solidFill>
                  <a:srgbClr val="1C1D1E"/>
                </a:solidFill>
                <a:effectLst/>
                <a:latin typeface="Cascadia Mono" panose="020B0609020000020004" pitchFamily="49" charset="0"/>
                <a:cs typeface="Cascadia Mono" panose="020B0609020000020004" pitchFamily="49" charset="0"/>
              </a:rPr>
              <a:t>message </a:t>
            </a:r>
            <a:r>
              <a:rPr kumimoji="0" lang="fr-CA" sz="1400" b="0" i="0" u="none" strike="noStrike" cap="none" normalizeH="0" baseline="0" noProof="0" dirty="0">
                <a:ln>
                  <a:noFill/>
                </a:ln>
                <a:solidFill>
                  <a:srgbClr val="E40021"/>
                </a:solidFill>
                <a:effectLst/>
                <a:latin typeface="Cascadia Mono" panose="020B0609020000020004" pitchFamily="49" charset="0"/>
                <a:cs typeface="Cascadia Mono" panose="020B0609020000020004" pitchFamily="49" charset="0"/>
              </a:rPr>
              <a:t>=</a:t>
            </a:r>
            <a:r>
              <a:rPr kumimoji="0" lang="fr-CA" sz="1400" b="0" i="0" u="none" strike="noStrike" cap="none" normalizeH="0" baseline="0" noProof="0" dirty="0">
                <a:ln>
                  <a:noFill/>
                </a:ln>
                <a:solidFill>
                  <a:srgbClr val="1C1D1E"/>
                </a:solidFill>
                <a:effectLst/>
                <a:latin typeface="Cascadia Mono" panose="020B0609020000020004" pitchFamily="49" charset="0"/>
                <a:cs typeface="Cascadia Mono" panose="020B0609020000020004" pitchFamily="49" charset="0"/>
              </a:rPr>
              <a:t> </a:t>
            </a:r>
            <a:r>
              <a:rPr kumimoji="0" lang="fr-CA" sz="1400" b="0" i="0" u="none" strike="noStrike" cap="none" normalizeH="0" baseline="0" noProof="0" dirty="0">
                <a:ln>
                  <a:noFill/>
                </a:ln>
                <a:solidFill>
                  <a:srgbClr val="009817"/>
                </a:solidFill>
                <a:effectLst/>
                <a:latin typeface="Cascadia Mono" panose="020B0609020000020004" pitchFamily="49" charset="0"/>
                <a:cs typeface="Cascadia Mono" panose="020B0609020000020004" pitchFamily="49" charset="0"/>
              </a:rPr>
              <a:t>"Bonjour "</a:t>
            </a:r>
            <a:r>
              <a:rPr kumimoji="0" lang="fr-CA" sz="1400" b="0" i="0" u="none" strike="noStrike" cap="none" normalizeH="0" baseline="0" noProof="0" dirty="0">
                <a:ln>
                  <a:noFill/>
                </a:ln>
                <a:solidFill>
                  <a:srgbClr val="1C1D1E"/>
                </a:solidFill>
                <a:effectLst/>
                <a:latin typeface="Cascadia Mono" panose="020B0609020000020004" pitchFamily="49" charset="0"/>
                <a:cs typeface="Cascadia Mono" panose="020B0609020000020004" pitchFamily="49" charset="0"/>
              </a:rPr>
              <a:t> </a:t>
            </a:r>
            <a:r>
              <a:rPr kumimoji="0" lang="fr-CA" sz="1400" b="0" i="0" u="none" strike="noStrike" cap="none" normalizeH="0" baseline="0" noProof="0" dirty="0">
                <a:ln>
                  <a:noFill/>
                </a:ln>
                <a:solidFill>
                  <a:srgbClr val="E40021"/>
                </a:solidFill>
                <a:effectLst/>
                <a:latin typeface="Cascadia Mono" panose="020B0609020000020004" pitchFamily="49" charset="0"/>
                <a:cs typeface="Cascadia Mono" panose="020B0609020000020004" pitchFamily="49" charset="0"/>
              </a:rPr>
              <a:t>+</a:t>
            </a:r>
            <a:r>
              <a:rPr kumimoji="0" lang="fr-CA" sz="1400" b="0" i="0" u="none" strike="noStrike" cap="none" normalizeH="0" baseline="0" noProof="0" dirty="0">
                <a:ln>
                  <a:noFill/>
                </a:ln>
                <a:solidFill>
                  <a:srgbClr val="1C1D1E"/>
                </a:solidFill>
                <a:effectLst/>
                <a:latin typeface="Cascadia Mono" panose="020B0609020000020004" pitchFamily="49" charset="0"/>
                <a:cs typeface="Cascadia Mono" panose="020B0609020000020004" pitchFamily="49" charset="0"/>
              </a:rPr>
              <a:t> nom </a:t>
            </a:r>
          </a:p>
          <a:p>
            <a:pPr marL="0" marR="0" lvl="0" indent="0" algn="l" defTabSz="914400" rtl="0" eaLnBrk="0" fontAlgn="base" latinLnBrk="0" hangingPunct="0">
              <a:lnSpc>
                <a:spcPct val="100000"/>
              </a:lnSpc>
              <a:spcBef>
                <a:spcPct val="0"/>
              </a:spcBef>
              <a:spcAft>
                <a:spcPct val="0"/>
              </a:spcAft>
              <a:buClrTx/>
              <a:buSzTx/>
              <a:buFontTx/>
              <a:buNone/>
              <a:tabLst/>
            </a:pPr>
            <a:endParaRPr lang="fr-CA" sz="1400" noProof="0" dirty="0">
              <a:solidFill>
                <a:srgbClr val="787878"/>
              </a:solidFill>
              <a:latin typeface="Cascadia Mono" panose="020B0609020000020004" pitchFamily="49" charset="0"/>
              <a:cs typeface="Cascadia Mono" panose="020B06090200000200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CA" sz="1400" b="0" i="0" u="none" strike="noStrike" cap="none" normalizeH="0" baseline="0" noProof="0" dirty="0">
                <a:ln>
                  <a:noFill/>
                </a:ln>
                <a:solidFill>
                  <a:srgbClr val="787878"/>
                </a:solidFill>
                <a:effectLst/>
                <a:latin typeface="Cascadia Mono" panose="020B0609020000020004" pitchFamily="49" charset="0"/>
                <a:cs typeface="Cascadia Mono" panose="020B0609020000020004" pitchFamily="49" charset="0"/>
              </a:rPr>
              <a:t># 3. Sortie</a:t>
            </a:r>
            <a:r>
              <a:rPr kumimoji="0" lang="fr-CA" sz="1400" b="0" i="0" u="none" strike="noStrike" cap="none" normalizeH="0" baseline="0" noProof="0" dirty="0">
                <a:ln>
                  <a:noFill/>
                </a:ln>
                <a:solidFill>
                  <a:srgbClr val="1C1D1E"/>
                </a:solidFill>
                <a:effectLst/>
                <a:latin typeface="Cascadia Mono" panose="020B0609020000020004" pitchFamily="49" charset="0"/>
                <a:cs typeface="Cascadia Mono" panose="020B06090200000200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CA" sz="1400" b="0" i="0" u="none" strike="noStrike" cap="none" normalizeH="0" baseline="0" noProof="0" dirty="0">
                <a:ln>
                  <a:noFill/>
                </a:ln>
                <a:solidFill>
                  <a:srgbClr val="4180AC"/>
                </a:solidFill>
                <a:effectLst/>
                <a:latin typeface="Cascadia Mono" panose="020B0609020000020004" pitchFamily="49" charset="0"/>
                <a:cs typeface="Cascadia Mono" panose="020B0609020000020004" pitchFamily="49" charset="0"/>
              </a:rPr>
              <a:t>print</a:t>
            </a:r>
            <a:r>
              <a:rPr kumimoji="0" lang="fr-CA" sz="1400" b="0" i="0" u="none" strike="noStrike" cap="none" normalizeH="0" baseline="0" noProof="0" dirty="0">
                <a:ln>
                  <a:noFill/>
                </a:ln>
                <a:solidFill>
                  <a:srgbClr val="6B6F72"/>
                </a:solidFill>
                <a:effectLst/>
                <a:latin typeface="Cascadia Mono" panose="020B0609020000020004" pitchFamily="49" charset="0"/>
                <a:cs typeface="Cascadia Mono" panose="020B0609020000020004" pitchFamily="49" charset="0"/>
              </a:rPr>
              <a:t>(message)</a:t>
            </a:r>
            <a:r>
              <a:rPr kumimoji="0" lang="fr-CA" sz="1400" b="0" i="0" u="none" strike="noStrike" cap="none" normalizeH="0" baseline="0" noProof="0" dirty="0">
                <a:ln>
                  <a:noFill/>
                </a:ln>
                <a:solidFill>
                  <a:schemeClr val="tx1"/>
                </a:solidFill>
                <a:effectLst/>
                <a:latin typeface="Cascadia Mono" panose="020B0609020000020004" pitchFamily="49" charset="0"/>
                <a:cs typeface="Cascadia Mono" panose="020B0609020000020004" pitchFamily="49" charset="0"/>
              </a:rPr>
              <a:t> </a:t>
            </a:r>
          </a:p>
        </p:txBody>
      </p:sp>
    </p:spTree>
    <p:extLst>
      <p:ext uri="{BB962C8B-B14F-4D97-AF65-F5344CB8AC3E}">
        <p14:creationId xmlns:p14="http://schemas.microsoft.com/office/powerpoint/2010/main" val="19722524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2E3DA4-4955-503F-CDB9-089C297864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BE88FB1-E0C2-48FA-6BC3-99E0BA7FC643}"/>
              </a:ext>
            </a:extLst>
          </p:cNvPr>
          <p:cNvSpPr>
            <a:spLocks noGrp="1"/>
          </p:cNvSpPr>
          <p:nvPr>
            <p:ph type="title"/>
          </p:nvPr>
        </p:nvSpPr>
        <p:spPr/>
        <p:txBody>
          <a:bodyPr/>
          <a:lstStyle/>
          <a:p>
            <a:r>
              <a:rPr lang="fr-CA" noProof="0" dirty="0"/>
              <a:t>Conclusion</a:t>
            </a:r>
          </a:p>
        </p:txBody>
      </p:sp>
      <p:sp>
        <p:nvSpPr>
          <p:cNvPr id="3" name="Espace réservé du contenu 2">
            <a:extLst>
              <a:ext uri="{FF2B5EF4-FFF2-40B4-BE49-F238E27FC236}">
                <a16:creationId xmlns:a16="http://schemas.microsoft.com/office/drawing/2014/main" id="{1782858E-0D3E-61B5-3A23-BFC7DB5F029A}"/>
              </a:ext>
            </a:extLst>
          </p:cNvPr>
          <p:cNvSpPr>
            <a:spLocks noGrp="1"/>
          </p:cNvSpPr>
          <p:nvPr>
            <p:ph idx="1"/>
          </p:nvPr>
        </p:nvSpPr>
        <p:spPr/>
        <p:txBody>
          <a:bodyPr/>
          <a:lstStyle/>
          <a:p>
            <a:r>
              <a:rPr lang="fr-CA" noProof="0" dirty="0"/>
              <a:t>En résumé, l'algorithmique constitue le socle sur lequel repose l'ensemble de la programmation informatique.</a:t>
            </a:r>
          </a:p>
          <a:p>
            <a:r>
              <a:rPr lang="fr-CA" noProof="0" dirty="0"/>
              <a:t>À travers des siècles d'évolution, les algorithmes ont façonné la manière dont nous abordons les problèmes complexes et structurons les solutions. De l'anthyphérèse d'Euclide à nos applications modernes, les algorithmes sont au cœur de la capacité des ordinateurs à réaliser des tâches variées et sophistiquées.</a:t>
            </a:r>
          </a:p>
          <a:p>
            <a:r>
              <a:rPr lang="fr-CA" noProof="0" dirty="0"/>
              <a:t>Comprendre et maîtriser l'art de l'algorithmique est donc essentiel pour tout programmeur, car c'est cette compréhension qui permettra de concevoir des programmes efficaces et robustes, capables de répondre aux besoins variés du monde numérique actuel.</a:t>
            </a:r>
          </a:p>
        </p:txBody>
      </p:sp>
    </p:spTree>
    <p:extLst>
      <p:ext uri="{BB962C8B-B14F-4D97-AF65-F5344CB8AC3E}">
        <p14:creationId xmlns:p14="http://schemas.microsoft.com/office/powerpoint/2010/main" val="27669845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B925F-2829-8FBB-A98E-941E3D588CE2}"/>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A8205CFD-1BCA-A4FE-5915-2FA8332328F7}"/>
              </a:ext>
            </a:extLst>
          </p:cNvPr>
          <p:cNvSpPr>
            <a:spLocks noGrp="1"/>
          </p:cNvSpPr>
          <p:nvPr>
            <p:ph type="title"/>
          </p:nvPr>
        </p:nvSpPr>
        <p:spPr/>
        <p:txBody>
          <a:bodyPr/>
          <a:lstStyle/>
          <a:p>
            <a:r>
              <a:rPr lang="fr-CA" noProof="0" dirty="0"/>
              <a:t>Les bases de Python</a:t>
            </a:r>
          </a:p>
        </p:txBody>
      </p:sp>
      <p:sp>
        <p:nvSpPr>
          <p:cNvPr id="4" name="Espace réservé du texte 3">
            <a:extLst>
              <a:ext uri="{FF2B5EF4-FFF2-40B4-BE49-F238E27FC236}">
                <a16:creationId xmlns:a16="http://schemas.microsoft.com/office/drawing/2014/main" id="{47A8F5CD-0FE8-F9A6-10C3-37744345EA1C}"/>
              </a:ext>
            </a:extLst>
          </p:cNvPr>
          <p:cNvSpPr>
            <a:spLocks noGrp="1"/>
          </p:cNvSpPr>
          <p:nvPr>
            <p:ph type="body" idx="1"/>
          </p:nvPr>
        </p:nvSpPr>
        <p:spPr/>
        <p:txBody>
          <a:bodyPr/>
          <a:lstStyle/>
          <a:p>
            <a:r>
              <a:rPr lang="fr-CA" noProof="0" dirty="0"/>
              <a:t>La syntaxe et exemples</a:t>
            </a:r>
          </a:p>
        </p:txBody>
      </p:sp>
    </p:spTree>
    <p:extLst>
      <p:ext uri="{BB962C8B-B14F-4D97-AF65-F5344CB8AC3E}">
        <p14:creationId xmlns:p14="http://schemas.microsoft.com/office/powerpoint/2010/main" val="28148203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4C9B18-7D52-36CB-C3C1-B4DD08C32463}"/>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49636A1D-AA8D-A628-384C-712A79957BCA}"/>
              </a:ext>
            </a:extLst>
          </p:cNvPr>
          <p:cNvSpPr>
            <a:spLocks noGrp="1"/>
          </p:cNvSpPr>
          <p:nvPr>
            <p:ph type="title"/>
          </p:nvPr>
        </p:nvSpPr>
        <p:spPr/>
        <p:txBody>
          <a:bodyPr/>
          <a:lstStyle/>
          <a:p>
            <a:r>
              <a:rPr lang="fr-CA" noProof="0" dirty="0"/>
              <a:t>Introduction</a:t>
            </a:r>
          </a:p>
        </p:txBody>
      </p:sp>
      <p:sp>
        <p:nvSpPr>
          <p:cNvPr id="3" name="Espace réservé du contenu 2">
            <a:extLst>
              <a:ext uri="{FF2B5EF4-FFF2-40B4-BE49-F238E27FC236}">
                <a16:creationId xmlns:a16="http://schemas.microsoft.com/office/drawing/2014/main" id="{2A58B93D-BA78-DF85-3E1B-54E4CDB1FFEE}"/>
              </a:ext>
            </a:extLst>
          </p:cNvPr>
          <p:cNvSpPr>
            <a:spLocks noGrp="1"/>
          </p:cNvSpPr>
          <p:nvPr>
            <p:ph idx="1"/>
          </p:nvPr>
        </p:nvSpPr>
        <p:spPr>
          <a:xfrm>
            <a:off x="1097280" y="1845734"/>
            <a:ext cx="6635609" cy="4023360"/>
          </a:xfrm>
        </p:spPr>
        <p:txBody>
          <a:bodyPr/>
          <a:lstStyle/>
          <a:p>
            <a:r>
              <a:rPr lang="fr-CA" noProof="0" dirty="0"/>
              <a:t>Python est un langage de programmation très populaire en raison de sa simplicité et de sa lisibilité. Il est utilisé dans de nombreux domaines, y compris les sciences, l'ingénierie, et l'analyse de données.</a:t>
            </a:r>
          </a:p>
          <a:p>
            <a:r>
              <a:rPr lang="fr-CA" noProof="0" dirty="0"/>
              <a:t>Dans cette section, nous allons explorer les éléments de base qui vous permettront de créer vos premiers programmes en Python.</a:t>
            </a:r>
          </a:p>
        </p:txBody>
      </p:sp>
      <p:pic>
        <p:nvPicPr>
          <p:cNvPr id="8194" name="Picture 2" descr="Python (programming language) - Wikipedia">
            <a:extLst>
              <a:ext uri="{FF2B5EF4-FFF2-40B4-BE49-F238E27FC236}">
                <a16:creationId xmlns:a16="http://schemas.microsoft.com/office/drawing/2014/main" id="{BAB80602-8EC1-41B2-6FF5-8E376A71FB8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32889" y="1954672"/>
            <a:ext cx="3914422" cy="39144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49950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ABB24-B415-C9A8-5616-16043BB7D33C}"/>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58DF7098-3EE3-79C2-F958-A21AFBB01FD8}"/>
              </a:ext>
            </a:extLst>
          </p:cNvPr>
          <p:cNvSpPr>
            <a:spLocks noGrp="1"/>
          </p:cNvSpPr>
          <p:nvPr>
            <p:ph type="title"/>
          </p:nvPr>
        </p:nvSpPr>
        <p:spPr/>
        <p:txBody>
          <a:bodyPr/>
          <a:lstStyle/>
          <a:p>
            <a:r>
              <a:rPr lang="fr-CA" noProof="0" dirty="0"/>
              <a:t>Python vs les autres langages</a:t>
            </a:r>
          </a:p>
        </p:txBody>
      </p:sp>
      <p:sp>
        <p:nvSpPr>
          <p:cNvPr id="3" name="Espace réservé du contenu 2">
            <a:extLst>
              <a:ext uri="{FF2B5EF4-FFF2-40B4-BE49-F238E27FC236}">
                <a16:creationId xmlns:a16="http://schemas.microsoft.com/office/drawing/2014/main" id="{D6AA4D41-E6E3-A470-6D9C-CE360C8FF020}"/>
              </a:ext>
            </a:extLst>
          </p:cNvPr>
          <p:cNvSpPr>
            <a:spLocks noGrp="1"/>
          </p:cNvSpPr>
          <p:nvPr>
            <p:ph idx="1"/>
          </p:nvPr>
        </p:nvSpPr>
        <p:spPr/>
        <p:txBody>
          <a:bodyPr/>
          <a:lstStyle/>
          <a:p>
            <a:r>
              <a:rPr lang="fr-CA" b="1" noProof="0" dirty="0"/>
              <a:t>Simplicité et lisibilité</a:t>
            </a:r>
            <a:r>
              <a:rPr lang="fr-CA" noProof="0" dirty="0"/>
              <a:t> : La syntaxe de Python est claire et proche du langage humain.</a:t>
            </a:r>
          </a:p>
          <a:p>
            <a:r>
              <a:rPr lang="fr-CA" b="1" noProof="0" dirty="0"/>
              <a:t>Communauté et ressources</a:t>
            </a:r>
            <a:r>
              <a:rPr lang="fr-CA" noProof="0" dirty="0"/>
              <a:t> : Il existe une vaste communauté d'utilisateurs, ce qui signifie que vous pouvez trouver beaucoup de documentation et de support.</a:t>
            </a:r>
          </a:p>
          <a:p>
            <a:r>
              <a:rPr lang="fr-CA" b="1" noProof="0" dirty="0"/>
              <a:t>Polyvalence</a:t>
            </a:r>
            <a:r>
              <a:rPr lang="fr-CA" noProof="0" dirty="0"/>
              <a:t> : Python est utilisé dans une variété de domaines, des simples scripts aux projets complexes d'intelligence artificielle.</a:t>
            </a:r>
          </a:p>
          <a:p>
            <a:endParaRPr lang="fr-CA" noProof="0" dirty="0"/>
          </a:p>
        </p:txBody>
      </p:sp>
    </p:spTree>
    <p:extLst>
      <p:ext uri="{BB962C8B-B14F-4D97-AF65-F5344CB8AC3E}">
        <p14:creationId xmlns:p14="http://schemas.microsoft.com/office/powerpoint/2010/main" val="3086021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069BE-8A9F-FA06-8BBE-1A859D6617C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8DB7629-94BF-8EAB-2EE1-5DAE867D5E1E}"/>
              </a:ext>
            </a:extLst>
          </p:cNvPr>
          <p:cNvSpPr>
            <a:spLocks noGrp="1"/>
          </p:cNvSpPr>
          <p:nvPr>
            <p:ph type="title"/>
          </p:nvPr>
        </p:nvSpPr>
        <p:spPr/>
        <p:txBody>
          <a:bodyPr/>
          <a:lstStyle/>
          <a:p>
            <a:r>
              <a:rPr lang="fr-CA" noProof="0" dirty="0"/>
              <a:t>Syntaxe de base de Python</a:t>
            </a:r>
          </a:p>
        </p:txBody>
      </p:sp>
      <p:sp>
        <p:nvSpPr>
          <p:cNvPr id="3" name="Espace réservé du contenu 2">
            <a:extLst>
              <a:ext uri="{FF2B5EF4-FFF2-40B4-BE49-F238E27FC236}">
                <a16:creationId xmlns:a16="http://schemas.microsoft.com/office/drawing/2014/main" id="{F39F551F-EC21-79F5-D410-494BDD67F6EF}"/>
              </a:ext>
            </a:extLst>
          </p:cNvPr>
          <p:cNvSpPr>
            <a:spLocks noGrp="1"/>
          </p:cNvSpPr>
          <p:nvPr>
            <p:ph idx="1"/>
          </p:nvPr>
        </p:nvSpPr>
        <p:spPr/>
        <p:txBody>
          <a:bodyPr/>
          <a:lstStyle/>
          <a:p>
            <a:r>
              <a:rPr lang="fr-CA" noProof="0" dirty="0"/>
              <a:t>Python utilise une syntaxe qui est simple et directe. Voici quelques éléments fondamentaux.</a:t>
            </a:r>
          </a:p>
          <a:p>
            <a:pPr lvl="1"/>
            <a:r>
              <a:rPr lang="fr-CA" sz="2000" noProof="0" dirty="0"/>
              <a:t>Les commentaires</a:t>
            </a:r>
          </a:p>
          <a:p>
            <a:pPr lvl="1"/>
            <a:r>
              <a:rPr lang="fr-CA" sz="2000" noProof="0" dirty="0"/>
              <a:t>Les variables</a:t>
            </a:r>
          </a:p>
          <a:p>
            <a:pPr lvl="1"/>
            <a:r>
              <a:rPr lang="fr-CA" sz="2000" noProof="0" dirty="0"/>
              <a:t>Les types de données</a:t>
            </a:r>
          </a:p>
          <a:p>
            <a:pPr lvl="1"/>
            <a:r>
              <a:rPr lang="fr-CA" sz="2000" noProof="0" dirty="0"/>
              <a:t>Les opérations de base</a:t>
            </a:r>
          </a:p>
          <a:p>
            <a:pPr lvl="1"/>
            <a:r>
              <a:rPr lang="fr-CA" sz="2000" noProof="0" dirty="0"/>
              <a:t>Quelques fonctions utiles</a:t>
            </a:r>
          </a:p>
        </p:txBody>
      </p:sp>
    </p:spTree>
    <p:extLst>
      <p:ext uri="{BB962C8B-B14F-4D97-AF65-F5344CB8AC3E}">
        <p14:creationId xmlns:p14="http://schemas.microsoft.com/office/powerpoint/2010/main" val="25838870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E32DDD-908B-88AA-CAD6-EC121C65F1A1}"/>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ECA06C4-3284-8F2D-E455-A55C704E9C80}"/>
              </a:ext>
            </a:extLst>
          </p:cNvPr>
          <p:cNvSpPr>
            <a:spLocks noGrp="1"/>
          </p:cNvSpPr>
          <p:nvPr>
            <p:ph type="title"/>
          </p:nvPr>
        </p:nvSpPr>
        <p:spPr>
          <a:xfrm>
            <a:off x="1097280" y="286603"/>
            <a:ext cx="10058400" cy="1450757"/>
          </a:xfrm>
        </p:spPr>
        <p:txBody>
          <a:bodyPr/>
          <a:lstStyle/>
          <a:p>
            <a:r>
              <a:rPr lang="fr-CA" noProof="0" dirty="0"/>
              <a:t>Les commentaires</a:t>
            </a:r>
          </a:p>
        </p:txBody>
      </p:sp>
      <p:sp>
        <p:nvSpPr>
          <p:cNvPr id="5" name="Espace réservé du contenu 4">
            <a:extLst>
              <a:ext uri="{FF2B5EF4-FFF2-40B4-BE49-F238E27FC236}">
                <a16:creationId xmlns:a16="http://schemas.microsoft.com/office/drawing/2014/main" id="{415ABBF9-2F13-5372-7F01-35E8EDB71530}"/>
              </a:ext>
            </a:extLst>
          </p:cNvPr>
          <p:cNvSpPr>
            <a:spLocks noGrp="1"/>
          </p:cNvSpPr>
          <p:nvPr>
            <p:ph idx="1"/>
          </p:nvPr>
        </p:nvSpPr>
        <p:spPr/>
        <p:txBody>
          <a:bodyPr/>
          <a:lstStyle/>
          <a:p>
            <a:r>
              <a:rPr lang="fr-CA" noProof="0" dirty="0"/>
              <a:t>Un commentaire est une ligne de code qui ne sera pas exécutée : elle n'est là que pour </a:t>
            </a:r>
            <a:r>
              <a:rPr lang="fr-CA" b="1" noProof="0" dirty="0"/>
              <a:t>documenter</a:t>
            </a:r>
            <a:r>
              <a:rPr lang="fr-CA" noProof="0" dirty="0"/>
              <a:t> votre programme à l'intérieur du fichier de code.</a:t>
            </a:r>
          </a:p>
          <a:p>
            <a:r>
              <a:rPr lang="fr-CA" noProof="0" dirty="0"/>
              <a:t>Une ligne de commentaire débute par le caractère </a:t>
            </a:r>
            <a:r>
              <a:rPr lang="fr-CA" b="1" noProof="0" dirty="0">
                <a:solidFill>
                  <a:schemeClr val="bg2">
                    <a:lumMod val="50000"/>
                  </a:schemeClr>
                </a:solidFill>
              </a:rPr>
              <a:t>#</a:t>
            </a:r>
          </a:p>
          <a:p>
            <a:endParaRPr lang="fr-CA" b="1" noProof="0" dirty="0">
              <a:solidFill>
                <a:schemeClr val="tx1"/>
              </a:solidFill>
            </a:endParaRPr>
          </a:p>
        </p:txBody>
      </p:sp>
      <p:sp>
        <p:nvSpPr>
          <p:cNvPr id="11" name="Rectangle 2">
            <a:extLst>
              <a:ext uri="{FF2B5EF4-FFF2-40B4-BE49-F238E27FC236}">
                <a16:creationId xmlns:a16="http://schemas.microsoft.com/office/drawing/2014/main" id="{682EA581-A1A8-16F3-70FD-F37EC2F14907}"/>
              </a:ext>
            </a:extLst>
          </p:cNvPr>
          <p:cNvSpPr>
            <a:spLocks noChangeArrowheads="1"/>
          </p:cNvSpPr>
          <p:nvPr/>
        </p:nvSpPr>
        <p:spPr bwMode="auto">
          <a:xfrm>
            <a:off x="749582" y="3429000"/>
            <a:ext cx="10692836" cy="1893145"/>
          </a:xfrm>
          <a:prstGeom prst="rect">
            <a:avLst/>
          </a:prstGeom>
          <a:solidFill>
            <a:srgbClr val="F9FAFA"/>
          </a:solidFill>
          <a:ln w="28575">
            <a:solidFill>
              <a:schemeClr val="tx2">
                <a:lumMod val="60000"/>
                <a:lumOff val="4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2000" tIns="72000" rIns="72000" bIns="72000" numCol="1" anchor="ctr" anchorCtr="0" compatLnSpc="1">
            <a:prstTxWarp prst="textNoShape">
              <a:avLst/>
            </a:prstTxWarp>
            <a:no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r-CA" b="0" i="0" u="none" strike="noStrike" cap="none" normalizeH="0" baseline="0" noProof="0" dirty="0">
                <a:ln>
                  <a:noFill/>
                </a:ln>
                <a:solidFill>
                  <a:srgbClr val="787878"/>
                </a:solidFill>
                <a:effectLst/>
                <a:latin typeface="Cascadia Mono" panose="020B0609020000020004" pitchFamily="49" charset="0"/>
                <a:cs typeface="Cascadia Mono" panose="020B0609020000020004" pitchFamily="49" charset="0"/>
              </a:rPr>
              <a:t># La ligne suivante assigne une valeur par défaut à la variable 'a’</a:t>
            </a:r>
            <a:r>
              <a:rPr kumimoji="0" lang="fr-CA" b="0" i="0" u="none" strike="noStrike" cap="none" normalizeH="0" baseline="0" noProof="0" dirty="0">
                <a:ln>
                  <a:noFill/>
                </a:ln>
                <a:solidFill>
                  <a:srgbClr val="1C1D1E"/>
                </a:solidFill>
                <a:effectLst/>
                <a:latin typeface="Cascadia Mono" panose="020B0609020000020004" pitchFamily="49" charset="0"/>
                <a:cs typeface="Cascadia Mono" panose="020B06090200000200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CA" b="0" i="0" u="none" strike="noStrike" cap="none" normalizeH="0" baseline="0" noProof="0" dirty="0">
                <a:ln>
                  <a:noFill/>
                </a:ln>
                <a:solidFill>
                  <a:srgbClr val="1C1D1E"/>
                </a:solidFill>
                <a:effectLst/>
                <a:latin typeface="Cascadia Mono" panose="020B0609020000020004" pitchFamily="49" charset="0"/>
                <a:cs typeface="Cascadia Mono" panose="020B0609020000020004" pitchFamily="49" charset="0"/>
              </a:rPr>
              <a:t>a </a:t>
            </a:r>
            <a:r>
              <a:rPr kumimoji="0" lang="fr-CA" b="0" i="0" u="none" strike="noStrike" cap="none" normalizeH="0" baseline="0" noProof="0" dirty="0">
                <a:ln>
                  <a:noFill/>
                </a:ln>
                <a:solidFill>
                  <a:srgbClr val="E40021"/>
                </a:solidFill>
                <a:effectLst/>
                <a:latin typeface="Cascadia Mono" panose="020B0609020000020004" pitchFamily="49" charset="0"/>
                <a:cs typeface="Cascadia Mono" panose="020B0609020000020004" pitchFamily="49" charset="0"/>
              </a:rPr>
              <a:t>=</a:t>
            </a:r>
            <a:r>
              <a:rPr kumimoji="0" lang="fr-CA" b="0" i="0" u="none" strike="noStrike" cap="none" normalizeH="0" baseline="0" noProof="0" dirty="0">
                <a:ln>
                  <a:noFill/>
                </a:ln>
                <a:solidFill>
                  <a:srgbClr val="1C1D1E"/>
                </a:solidFill>
                <a:effectLst/>
                <a:latin typeface="Cascadia Mono" panose="020B0609020000020004" pitchFamily="49" charset="0"/>
                <a:cs typeface="Cascadia Mono" panose="020B0609020000020004" pitchFamily="49" charset="0"/>
              </a:rPr>
              <a:t> </a:t>
            </a:r>
            <a:r>
              <a:rPr kumimoji="0" lang="fr-CA" b="0" i="0" u="none" strike="noStrike" cap="none" normalizeH="0" baseline="0" noProof="0" dirty="0">
                <a:ln>
                  <a:noFill/>
                </a:ln>
                <a:solidFill>
                  <a:srgbClr val="BB5C00"/>
                </a:solidFill>
                <a:effectLst/>
                <a:latin typeface="Cascadia Mono" panose="020B0609020000020004" pitchFamily="49" charset="0"/>
                <a:cs typeface="Cascadia Mono" panose="020B0609020000020004" pitchFamily="49" charset="0"/>
              </a:rPr>
              <a:t>1</a:t>
            </a:r>
            <a:r>
              <a:rPr kumimoji="0" lang="fr-CA" b="0" i="0" u="none" strike="noStrike" cap="none" normalizeH="0" baseline="0" noProof="0" dirty="0">
                <a:ln>
                  <a:noFill/>
                </a:ln>
                <a:solidFill>
                  <a:srgbClr val="1C1D1E"/>
                </a:solidFill>
                <a:effectLst/>
                <a:latin typeface="Cascadia Mono" panose="020B0609020000020004" pitchFamily="49" charset="0"/>
                <a:cs typeface="Cascadia Mono" panose="020B06090200000200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lang="fr-CA" noProof="0" dirty="0">
              <a:solidFill>
                <a:srgbClr val="1C1D1E"/>
              </a:solidFill>
              <a:latin typeface="Cascadia Mono" panose="020B0609020000020004" pitchFamily="49" charset="0"/>
              <a:cs typeface="Cascadia Mono" panose="020B06090200000200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r-CA" b="0" i="0" u="none" strike="noStrike" cap="none" normalizeH="0" baseline="0" noProof="0" dirty="0">
                <a:ln>
                  <a:noFill/>
                </a:ln>
                <a:solidFill>
                  <a:srgbClr val="787878"/>
                </a:solidFill>
                <a:effectLst/>
                <a:latin typeface="Cascadia Mono" panose="020B0609020000020004" pitchFamily="49" charset="0"/>
                <a:cs typeface="Cascadia Mono" panose="020B0609020000020004" pitchFamily="49" charset="0"/>
              </a:rPr>
              <a:t># La ligne suivante ne sera pas exécutée, car elle débute par un #</a:t>
            </a:r>
            <a:r>
              <a:rPr kumimoji="0" lang="fr-CA" b="0" i="0" u="none" strike="noStrike" cap="none" normalizeH="0" baseline="0" noProof="0" dirty="0">
                <a:ln>
                  <a:noFill/>
                </a:ln>
                <a:solidFill>
                  <a:srgbClr val="1C1D1E"/>
                </a:solidFill>
                <a:effectLst/>
                <a:latin typeface="Cascadia Mono" panose="020B0609020000020004" pitchFamily="49" charset="0"/>
                <a:cs typeface="Cascadia Mono" panose="020B0609020000020004" pitchFamily="49"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r-CA" b="0" i="0" u="none" strike="noStrike" cap="none" normalizeH="0" baseline="0" noProof="0" dirty="0">
                <a:ln>
                  <a:noFill/>
                </a:ln>
                <a:solidFill>
                  <a:srgbClr val="787878"/>
                </a:solidFill>
                <a:effectLst/>
                <a:latin typeface="Cascadia Mono" panose="020B0609020000020004" pitchFamily="49" charset="0"/>
                <a:cs typeface="Cascadia Mono" panose="020B0609020000020004" pitchFamily="49" charset="0"/>
              </a:rPr>
              <a:t># a = 53</a:t>
            </a:r>
            <a:r>
              <a:rPr kumimoji="0" lang="fr-CA" b="0" i="0" u="none" strike="noStrike" cap="none" normalizeH="0" baseline="0" noProof="0" dirty="0">
                <a:ln>
                  <a:noFill/>
                </a:ln>
                <a:solidFill>
                  <a:schemeClr val="tx1"/>
                </a:solidFill>
                <a:effectLst/>
                <a:latin typeface="Cascadia Mono" panose="020B0609020000020004" pitchFamily="49" charset="0"/>
                <a:cs typeface="Cascadia Mono" panose="020B0609020000020004" pitchFamily="49" charset="0"/>
              </a:rPr>
              <a:t> </a:t>
            </a:r>
          </a:p>
        </p:txBody>
      </p:sp>
    </p:spTree>
    <p:extLst>
      <p:ext uri="{BB962C8B-B14F-4D97-AF65-F5344CB8AC3E}">
        <p14:creationId xmlns:p14="http://schemas.microsoft.com/office/powerpoint/2010/main" val="3001895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041232-2581-AEE0-9A78-B368432A72FD}"/>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B46E9992-2E4C-732F-3830-B9359BEBF6EB}"/>
              </a:ext>
            </a:extLst>
          </p:cNvPr>
          <p:cNvSpPr>
            <a:spLocks noGrp="1"/>
          </p:cNvSpPr>
          <p:nvPr>
            <p:ph type="title"/>
          </p:nvPr>
        </p:nvSpPr>
        <p:spPr>
          <a:xfrm>
            <a:off x="1097280" y="286603"/>
            <a:ext cx="10058400" cy="1450757"/>
          </a:xfrm>
        </p:spPr>
        <p:txBody>
          <a:bodyPr/>
          <a:lstStyle/>
          <a:p>
            <a:r>
              <a:rPr lang="fr-CA" noProof="0" dirty="0"/>
              <a:t>Les variables</a:t>
            </a:r>
          </a:p>
        </p:txBody>
      </p:sp>
      <p:sp>
        <p:nvSpPr>
          <p:cNvPr id="5" name="Espace réservé du contenu 4">
            <a:extLst>
              <a:ext uri="{FF2B5EF4-FFF2-40B4-BE49-F238E27FC236}">
                <a16:creationId xmlns:a16="http://schemas.microsoft.com/office/drawing/2014/main" id="{E7849DB6-62E9-99BC-D528-50346ADB0E70}"/>
              </a:ext>
            </a:extLst>
          </p:cNvPr>
          <p:cNvSpPr>
            <a:spLocks noGrp="1"/>
          </p:cNvSpPr>
          <p:nvPr>
            <p:ph idx="1"/>
          </p:nvPr>
        </p:nvSpPr>
        <p:spPr/>
        <p:txBody>
          <a:bodyPr/>
          <a:lstStyle/>
          <a:p>
            <a:r>
              <a:rPr lang="fr-CA" noProof="0" dirty="0">
                <a:solidFill>
                  <a:schemeClr val="tx1"/>
                </a:solidFill>
              </a:rPr>
              <a:t>Les variables en Python servent à stocker des informations que vous pouvez réutiliser plus tard dans votre programme.</a:t>
            </a:r>
          </a:p>
        </p:txBody>
      </p:sp>
      <p:sp>
        <p:nvSpPr>
          <p:cNvPr id="11" name="Rectangle 2">
            <a:extLst>
              <a:ext uri="{FF2B5EF4-FFF2-40B4-BE49-F238E27FC236}">
                <a16:creationId xmlns:a16="http://schemas.microsoft.com/office/drawing/2014/main" id="{9C22E974-C3F0-D8C8-39FF-8FDF7BE31DF1}"/>
              </a:ext>
            </a:extLst>
          </p:cNvPr>
          <p:cNvSpPr>
            <a:spLocks noChangeArrowheads="1"/>
          </p:cNvSpPr>
          <p:nvPr/>
        </p:nvSpPr>
        <p:spPr bwMode="auto">
          <a:xfrm>
            <a:off x="780062" y="2828432"/>
            <a:ext cx="10692836" cy="2292209"/>
          </a:xfrm>
          <a:prstGeom prst="rect">
            <a:avLst/>
          </a:prstGeom>
          <a:solidFill>
            <a:srgbClr val="F9FAFA"/>
          </a:solidFill>
          <a:ln w="28575">
            <a:solidFill>
              <a:schemeClr val="tx2">
                <a:lumMod val="60000"/>
                <a:lumOff val="4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2000" tIns="72000" rIns="72000" bIns="72000" numCol="1" anchor="ctr" anchorCtr="0" compatLnSpc="1">
            <a:prstTxWarp prst="textNoShape">
              <a:avLst/>
            </a:prstTxWarp>
            <a:noAutofit/>
          </a:bodyPr>
          <a:lstStyle/>
          <a:p>
            <a:pPr defTabSz="914400" eaLnBrk="0" fontAlgn="base" hangingPunct="0">
              <a:spcBef>
                <a:spcPct val="0"/>
              </a:spcBef>
              <a:spcAft>
                <a:spcPct val="0"/>
              </a:spcAft>
            </a:pPr>
            <a:r>
              <a:rPr lang="fr-CA" noProof="0" dirty="0">
                <a:solidFill>
                  <a:schemeClr val="bg1">
                    <a:lumMod val="50000"/>
                  </a:schemeClr>
                </a:solidFill>
                <a:latin typeface="Cascadia Mono" panose="020B0609020000020004" pitchFamily="49" charset="0"/>
                <a:cs typeface="Cascadia Mono" panose="020B0609020000020004" pitchFamily="49" charset="0"/>
              </a:rPr>
              <a:t># Déclaration de variables</a:t>
            </a:r>
          </a:p>
          <a:p>
            <a:pPr defTabSz="914400" eaLnBrk="0" fontAlgn="base" hangingPunct="0">
              <a:spcBef>
                <a:spcPct val="0"/>
              </a:spcBef>
              <a:spcAft>
                <a:spcPct val="0"/>
              </a:spcAft>
            </a:pPr>
            <a:r>
              <a:rPr lang="fr-CA" noProof="0" dirty="0">
                <a:solidFill>
                  <a:schemeClr val="bg1">
                    <a:lumMod val="50000"/>
                  </a:schemeClr>
                </a:solidFill>
                <a:latin typeface="Cascadia Mono" panose="020B0609020000020004" pitchFamily="49" charset="0"/>
                <a:cs typeface="Cascadia Mono" panose="020B0609020000020004" pitchFamily="49" charset="0"/>
              </a:rPr>
              <a:t>#Ici, x est une variable qui stocke le nombre entier 5.</a:t>
            </a:r>
          </a:p>
          <a:p>
            <a:pPr defTabSz="914400" eaLnBrk="0" fontAlgn="base" hangingPunct="0">
              <a:spcBef>
                <a:spcPct val="0"/>
              </a:spcBef>
              <a:spcAft>
                <a:spcPct val="0"/>
              </a:spcAft>
            </a:pPr>
            <a:r>
              <a:rPr lang="fr-CA" noProof="0" dirty="0">
                <a:solidFill>
                  <a:srgbClr val="1C1D1E"/>
                </a:solidFill>
                <a:latin typeface="Cascadia Mono" panose="020B0609020000020004" pitchFamily="49" charset="0"/>
                <a:cs typeface="Cascadia Mono" panose="020B0609020000020004" pitchFamily="49" charset="0"/>
              </a:rPr>
              <a:t>x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BB5C00"/>
                </a:solidFill>
                <a:latin typeface="Cascadia Mono" panose="020B0609020000020004" pitchFamily="49" charset="0"/>
                <a:cs typeface="Cascadia Mono" panose="020B0609020000020004" pitchFamily="49" charset="0"/>
              </a:rPr>
              <a:t>5</a:t>
            </a:r>
          </a:p>
          <a:p>
            <a:pPr defTabSz="914400" eaLnBrk="0" fontAlgn="base" hangingPunct="0">
              <a:spcBef>
                <a:spcPct val="0"/>
              </a:spcBef>
              <a:spcAft>
                <a:spcPct val="0"/>
              </a:spcAft>
            </a:pPr>
            <a:endParaRPr lang="fr-CA" noProof="0" dirty="0">
              <a:solidFill>
                <a:srgbClr val="BB5C00"/>
              </a:solidFill>
              <a:latin typeface="Cascadia Mono" panose="020B0609020000020004" pitchFamily="49" charset="0"/>
              <a:cs typeface="Cascadia Mono" panose="020B0609020000020004" pitchFamily="49" charset="0"/>
            </a:endParaRPr>
          </a:p>
          <a:p>
            <a:pPr defTabSz="914400" eaLnBrk="0" fontAlgn="base" hangingPunct="0">
              <a:spcBef>
                <a:spcPct val="0"/>
              </a:spcBef>
              <a:spcAft>
                <a:spcPct val="0"/>
              </a:spcAft>
            </a:pPr>
            <a:r>
              <a:rPr lang="fr-CA" noProof="0" dirty="0">
                <a:solidFill>
                  <a:schemeClr val="bg1">
                    <a:lumMod val="50000"/>
                  </a:schemeClr>
                </a:solidFill>
                <a:latin typeface="Cascadia Mono" panose="020B0609020000020004" pitchFamily="49" charset="0"/>
                <a:cs typeface="Cascadia Mono" panose="020B0609020000020004" pitchFamily="49" charset="0"/>
              </a:rPr>
              <a:t># texteBonjour est une variable qui stocke une chaîne de caractères, </a:t>
            </a:r>
          </a:p>
          <a:p>
            <a:pPr defTabSz="914400" eaLnBrk="0" fontAlgn="base" hangingPunct="0">
              <a:spcBef>
                <a:spcPct val="0"/>
              </a:spcBef>
              <a:spcAft>
                <a:spcPct val="0"/>
              </a:spcAft>
            </a:pPr>
            <a:r>
              <a:rPr lang="fr-CA" dirty="0">
                <a:solidFill>
                  <a:schemeClr val="bg1">
                    <a:lumMod val="50000"/>
                  </a:schemeClr>
                </a:solidFill>
                <a:latin typeface="Cascadia Mono" panose="020B0609020000020004" pitchFamily="49" charset="0"/>
                <a:cs typeface="Cascadia Mono" panose="020B0609020000020004" pitchFamily="49" charset="0"/>
              </a:rPr>
              <a:t># </a:t>
            </a:r>
            <a:r>
              <a:rPr lang="fr-CA" noProof="0" dirty="0">
                <a:solidFill>
                  <a:schemeClr val="bg1">
                    <a:lumMod val="50000"/>
                  </a:schemeClr>
                </a:solidFill>
                <a:latin typeface="Cascadia Mono" panose="020B0609020000020004" pitchFamily="49" charset="0"/>
                <a:cs typeface="Cascadia Mono" panose="020B0609020000020004" pitchFamily="49" charset="0"/>
              </a:rPr>
              <a:t>c'est-à-dire du texte.</a:t>
            </a:r>
          </a:p>
          <a:p>
            <a:pPr defTabSz="914400" eaLnBrk="0" fontAlgn="base" hangingPunct="0">
              <a:spcBef>
                <a:spcPct val="0"/>
              </a:spcBef>
              <a:spcAft>
                <a:spcPct val="0"/>
              </a:spcAft>
            </a:pPr>
            <a:r>
              <a:rPr lang="fr-CA" noProof="0" dirty="0" err="1">
                <a:latin typeface="Cascadia Mono" panose="020B0609020000020004" pitchFamily="49" charset="0"/>
                <a:cs typeface="Cascadia Mono" panose="020B0609020000020004" pitchFamily="49" charset="0"/>
              </a:rPr>
              <a:t>texte_bonjour</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009817"/>
                </a:solidFill>
                <a:latin typeface="Cascadia Mono" panose="020B0609020000020004" pitchFamily="49" charset="0"/>
                <a:cs typeface="Cascadia Mono" panose="020B0609020000020004" pitchFamily="49" charset="0"/>
              </a:rPr>
              <a:t>"Bonjour"</a:t>
            </a:r>
            <a:r>
              <a:rPr lang="fr-CA" sz="1400" noProof="0" dirty="0">
                <a:latin typeface="Cascadia Mono" panose="020B0609020000020004" pitchFamily="49" charset="0"/>
                <a:cs typeface="Cascadia Mono" panose="020B0609020000020004" pitchFamily="49" charset="0"/>
              </a:rPr>
              <a:t> </a:t>
            </a:r>
            <a:endParaRPr lang="fr-CA" sz="4000" noProof="0" dirty="0">
              <a:latin typeface="Cascadia Mono" panose="020B0609020000020004" pitchFamily="49" charset="0"/>
              <a:cs typeface="Cascadia Mono" panose="020B0609020000020004" pitchFamily="49"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CA" b="0" i="0" u="none" strike="noStrike" cap="none" normalizeH="0" baseline="0" noProof="0" dirty="0">
              <a:ln>
                <a:noFill/>
              </a:ln>
              <a:solidFill>
                <a:schemeClr val="tx1"/>
              </a:solidFill>
              <a:effectLst/>
              <a:latin typeface="Cascadia Mono" panose="020B0609020000020004" pitchFamily="49" charset="0"/>
              <a:cs typeface="Cascadia Mono" panose="020B0609020000020004" pitchFamily="49" charset="0"/>
            </a:endParaRPr>
          </a:p>
        </p:txBody>
      </p:sp>
    </p:spTree>
    <p:extLst>
      <p:ext uri="{BB962C8B-B14F-4D97-AF65-F5344CB8AC3E}">
        <p14:creationId xmlns:p14="http://schemas.microsoft.com/office/powerpoint/2010/main" val="28002292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C8813-2132-4C37-826D-76C68F796639}"/>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93405C2A-AFD2-B5F4-CB6E-87DD34E7D36F}"/>
              </a:ext>
            </a:extLst>
          </p:cNvPr>
          <p:cNvSpPr>
            <a:spLocks noGrp="1"/>
          </p:cNvSpPr>
          <p:nvPr>
            <p:ph type="title"/>
          </p:nvPr>
        </p:nvSpPr>
        <p:spPr>
          <a:xfrm>
            <a:off x="1097280" y="286603"/>
            <a:ext cx="10058400" cy="1450757"/>
          </a:xfrm>
        </p:spPr>
        <p:txBody>
          <a:bodyPr/>
          <a:lstStyle/>
          <a:p>
            <a:r>
              <a:rPr lang="fr-CA" noProof="0" dirty="0"/>
              <a:t>Les types de données</a:t>
            </a:r>
          </a:p>
        </p:txBody>
      </p:sp>
      <p:sp>
        <p:nvSpPr>
          <p:cNvPr id="5" name="Espace réservé du contenu 4">
            <a:extLst>
              <a:ext uri="{FF2B5EF4-FFF2-40B4-BE49-F238E27FC236}">
                <a16:creationId xmlns:a16="http://schemas.microsoft.com/office/drawing/2014/main" id="{0DE4E33D-36DE-E51C-AE5D-82D7C11CE6A0}"/>
              </a:ext>
            </a:extLst>
          </p:cNvPr>
          <p:cNvSpPr>
            <a:spLocks noGrp="1"/>
          </p:cNvSpPr>
          <p:nvPr>
            <p:ph idx="1"/>
          </p:nvPr>
        </p:nvSpPr>
        <p:spPr/>
        <p:txBody>
          <a:bodyPr>
            <a:normAutofit/>
          </a:bodyPr>
          <a:lstStyle/>
          <a:p>
            <a:r>
              <a:rPr lang="fr-CA" noProof="0" dirty="0"/>
              <a:t>Les variables en Python servent à stocker des informations que vous pouvez réutiliser plus tard dans votre programme.</a:t>
            </a:r>
            <a:endParaRPr lang="fr-CA" b="1" noProof="0" dirty="0">
              <a:solidFill>
                <a:schemeClr val="tx1"/>
              </a:solidFill>
            </a:endParaRPr>
          </a:p>
          <a:p>
            <a:pPr lvl="1">
              <a:lnSpc>
                <a:spcPct val="150000"/>
              </a:lnSpc>
            </a:pPr>
            <a:r>
              <a:rPr lang="fr-CA" sz="2000" b="1" noProof="0" dirty="0">
                <a:solidFill>
                  <a:schemeClr val="accent2">
                    <a:lumMod val="75000"/>
                  </a:schemeClr>
                </a:solidFill>
              </a:rPr>
              <a:t>int</a:t>
            </a:r>
            <a:r>
              <a:rPr lang="fr-CA" sz="2000" b="1" noProof="0" dirty="0">
                <a:solidFill>
                  <a:schemeClr val="tx1"/>
                </a:solidFill>
              </a:rPr>
              <a:t> (entier) : </a:t>
            </a:r>
            <a:r>
              <a:rPr lang="fr-CA" sz="2000" noProof="0" dirty="0">
                <a:solidFill>
                  <a:schemeClr val="tx1"/>
                </a:solidFill>
              </a:rPr>
              <a:t>5, 100, -20</a:t>
            </a:r>
          </a:p>
          <a:p>
            <a:pPr lvl="1">
              <a:lnSpc>
                <a:spcPct val="150000"/>
              </a:lnSpc>
            </a:pPr>
            <a:r>
              <a:rPr lang="fr-CA" sz="2000" b="1" noProof="0" dirty="0">
                <a:solidFill>
                  <a:schemeClr val="bg2">
                    <a:lumMod val="50000"/>
                  </a:schemeClr>
                </a:solidFill>
              </a:rPr>
              <a:t>float</a:t>
            </a:r>
            <a:r>
              <a:rPr lang="fr-CA" sz="2000" b="1" noProof="0" dirty="0">
                <a:solidFill>
                  <a:schemeClr val="tx1"/>
                </a:solidFill>
              </a:rPr>
              <a:t> (nombre à virgule flottante) : </a:t>
            </a:r>
            <a:r>
              <a:rPr lang="fr-CA" sz="2000" noProof="0" dirty="0">
                <a:solidFill>
                  <a:schemeClr val="tx1"/>
                </a:solidFill>
              </a:rPr>
              <a:t>5.0, 3.14159265, -0.01</a:t>
            </a:r>
          </a:p>
          <a:p>
            <a:pPr lvl="1">
              <a:lnSpc>
                <a:spcPct val="150000"/>
              </a:lnSpc>
            </a:pPr>
            <a:r>
              <a:rPr lang="fr-CA" sz="2000" b="1" noProof="0" dirty="0">
                <a:solidFill>
                  <a:schemeClr val="tx2">
                    <a:lumMod val="75000"/>
                  </a:schemeClr>
                </a:solidFill>
              </a:rPr>
              <a:t>str</a:t>
            </a:r>
            <a:r>
              <a:rPr lang="fr-CA" sz="2000" b="1" noProof="0" dirty="0">
                <a:solidFill>
                  <a:schemeClr val="tx1"/>
                </a:solidFill>
              </a:rPr>
              <a:t> (chaîne de caractères) : </a:t>
            </a:r>
            <a:r>
              <a:rPr lang="fr-CA" sz="2000" noProof="0" dirty="0">
                <a:solidFill>
                  <a:schemeClr val="tx1"/>
                </a:solidFill>
              </a:rPr>
              <a:t>"Bonjour", 'Python'</a:t>
            </a:r>
          </a:p>
          <a:p>
            <a:pPr lvl="1">
              <a:lnSpc>
                <a:spcPct val="150000"/>
              </a:lnSpc>
            </a:pPr>
            <a:r>
              <a:rPr lang="fr-CA" sz="2000" b="1" noProof="0" dirty="0">
                <a:solidFill>
                  <a:schemeClr val="accent1"/>
                </a:solidFill>
              </a:rPr>
              <a:t>bool</a:t>
            </a:r>
            <a:r>
              <a:rPr lang="fr-CA" sz="2000" b="1" noProof="0" dirty="0">
                <a:solidFill>
                  <a:schemeClr val="tx1"/>
                </a:solidFill>
              </a:rPr>
              <a:t> (booléen) : </a:t>
            </a:r>
            <a:r>
              <a:rPr lang="fr-CA" sz="2000" noProof="0" dirty="0">
                <a:solidFill>
                  <a:schemeClr val="tx1"/>
                </a:solidFill>
              </a:rPr>
              <a:t>True, False</a:t>
            </a:r>
          </a:p>
        </p:txBody>
      </p:sp>
    </p:spTree>
    <p:extLst>
      <p:ext uri="{BB962C8B-B14F-4D97-AF65-F5344CB8AC3E}">
        <p14:creationId xmlns:p14="http://schemas.microsoft.com/office/powerpoint/2010/main" val="1468718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14D7697-C62B-43AD-60CF-BBC4C7801653}"/>
              </a:ext>
            </a:extLst>
          </p:cNvPr>
          <p:cNvSpPr>
            <a:spLocks noGrp="1"/>
          </p:cNvSpPr>
          <p:nvPr>
            <p:ph type="title"/>
          </p:nvPr>
        </p:nvSpPr>
        <p:spPr/>
        <p:txBody>
          <a:bodyPr/>
          <a:lstStyle/>
          <a:p>
            <a:r>
              <a:rPr lang="fr-FR" dirty="0">
                <a:solidFill>
                  <a:schemeClr val="tx1"/>
                </a:solidFill>
              </a:rPr>
              <a:t>Indications de types</a:t>
            </a:r>
            <a:endParaRPr lang="fr-CA" dirty="0">
              <a:solidFill>
                <a:schemeClr val="tx1"/>
              </a:solidFill>
            </a:endParaRPr>
          </a:p>
        </p:txBody>
      </p:sp>
      <p:sp>
        <p:nvSpPr>
          <p:cNvPr id="3" name="Espace réservé du contenu 2">
            <a:extLst>
              <a:ext uri="{FF2B5EF4-FFF2-40B4-BE49-F238E27FC236}">
                <a16:creationId xmlns:a16="http://schemas.microsoft.com/office/drawing/2014/main" id="{79695B86-B38D-CC9D-CB92-3AF38EFB7909}"/>
              </a:ext>
            </a:extLst>
          </p:cNvPr>
          <p:cNvSpPr>
            <a:spLocks noGrp="1"/>
          </p:cNvSpPr>
          <p:nvPr>
            <p:ph idx="1"/>
          </p:nvPr>
        </p:nvSpPr>
        <p:spPr/>
        <p:txBody>
          <a:bodyPr>
            <a:normAutofit/>
          </a:bodyPr>
          <a:lstStyle/>
          <a:p>
            <a:r>
              <a:rPr lang="fr-FR" dirty="0"/>
              <a:t>Dans un programme Python, on peut « donner » un type à chacune des variables, lors de leur première utilisation (déclaration):</a:t>
            </a:r>
          </a:p>
          <a:p>
            <a:pPr lvl="1"/>
            <a:r>
              <a:rPr lang="fr-FR" dirty="0"/>
              <a:t>pour une variable numérique entière, on utilise le type </a:t>
            </a:r>
            <a:r>
              <a:rPr lang="fr-FR" i="1" dirty="0" err="1">
                <a:latin typeface="Cascadia Mono" panose="020B0609020000020004" pitchFamily="49" charset="0"/>
                <a:cs typeface="Cascadia Mono" panose="020B0609020000020004" pitchFamily="49" charset="0"/>
              </a:rPr>
              <a:t>int</a:t>
            </a:r>
            <a:r>
              <a:rPr lang="fr-FR" dirty="0"/>
              <a:t>: </a:t>
            </a:r>
            <a:br>
              <a:rPr lang="fr-FR" dirty="0"/>
            </a:br>
            <a:r>
              <a:rPr lang="fr-FR" dirty="0"/>
              <a:t>				</a:t>
            </a:r>
            <a:br>
              <a:rPr lang="fr-FR" dirty="0"/>
            </a:br>
            <a:r>
              <a:rPr lang="fr-FR" dirty="0"/>
              <a:t>				</a:t>
            </a:r>
            <a:r>
              <a:rPr lang="fr-FR" dirty="0" err="1">
                <a:latin typeface="Cascadia Mono" panose="020B0609020000020004" pitchFamily="49" charset="0"/>
                <a:cs typeface="Cascadia Mono" panose="020B0609020000020004" pitchFamily="49" charset="0"/>
              </a:rPr>
              <a:t>annee</a:t>
            </a:r>
            <a:r>
              <a:rPr lang="fr-FR" dirty="0">
                <a:latin typeface="Cascadia Mono" panose="020B0609020000020004" pitchFamily="49" charset="0"/>
                <a:cs typeface="Cascadia Mono" panose="020B0609020000020004" pitchFamily="49" charset="0"/>
              </a:rPr>
              <a:t> : </a:t>
            </a:r>
            <a:r>
              <a:rPr lang="fr-FR" dirty="0" err="1">
                <a:latin typeface="Cascadia Mono" panose="020B0609020000020004" pitchFamily="49" charset="0"/>
                <a:cs typeface="Cascadia Mono" panose="020B0609020000020004" pitchFamily="49" charset="0"/>
              </a:rPr>
              <a:t>int</a:t>
            </a:r>
            <a:r>
              <a:rPr lang="fr-FR" dirty="0">
                <a:latin typeface="Cascadia Mono" panose="020B0609020000020004" pitchFamily="49" charset="0"/>
                <a:cs typeface="Cascadia Mono" panose="020B0609020000020004" pitchFamily="49" charset="0"/>
              </a:rPr>
              <a:t> = 2026</a:t>
            </a:r>
            <a:br>
              <a:rPr lang="fr-FR" dirty="0">
                <a:latin typeface="Cascadia Mono" panose="020B0609020000020004" pitchFamily="49" charset="0"/>
                <a:cs typeface="Cascadia Mono" panose="020B0609020000020004" pitchFamily="49" charset="0"/>
              </a:rPr>
            </a:br>
            <a:endParaRPr lang="fr-FR" i="1" dirty="0">
              <a:latin typeface="Cascadia Mono" panose="020B0609020000020004" pitchFamily="49" charset="0"/>
              <a:cs typeface="Cascadia Mono" panose="020B0609020000020004" pitchFamily="49" charset="0"/>
            </a:endParaRPr>
          </a:p>
          <a:p>
            <a:pPr lvl="1"/>
            <a:r>
              <a:rPr lang="fr-FR" dirty="0"/>
              <a:t>pour une variable numérique réelle, on utilise le type </a:t>
            </a:r>
            <a:r>
              <a:rPr lang="fr-FR" i="1" dirty="0" err="1">
                <a:latin typeface="Cascadia Mono" panose="020B0609020000020004" pitchFamily="49" charset="0"/>
                <a:cs typeface="Cascadia Mono" panose="020B0609020000020004" pitchFamily="49" charset="0"/>
              </a:rPr>
              <a:t>float</a:t>
            </a:r>
            <a:r>
              <a:rPr lang="fr-FR" dirty="0"/>
              <a:t>:</a:t>
            </a:r>
            <a:br>
              <a:rPr lang="fr-FR" dirty="0"/>
            </a:br>
            <a:br>
              <a:rPr lang="fr-FR" dirty="0"/>
            </a:br>
            <a:r>
              <a:rPr lang="fr-FR" dirty="0"/>
              <a:t>				</a:t>
            </a:r>
            <a:r>
              <a:rPr lang="fr-FR" dirty="0">
                <a:latin typeface="Cascadia Mono" panose="020B0609020000020004" pitchFamily="49" charset="0"/>
                <a:cs typeface="Cascadia Mono" panose="020B0609020000020004" pitchFamily="49" charset="0"/>
              </a:rPr>
              <a:t>pi : </a:t>
            </a:r>
            <a:r>
              <a:rPr lang="fr-FR" dirty="0" err="1">
                <a:latin typeface="Cascadia Mono" panose="020B0609020000020004" pitchFamily="49" charset="0"/>
                <a:cs typeface="Cascadia Mono" panose="020B0609020000020004" pitchFamily="49" charset="0"/>
              </a:rPr>
              <a:t>float</a:t>
            </a:r>
            <a:r>
              <a:rPr lang="fr-FR" dirty="0">
                <a:latin typeface="Cascadia Mono" panose="020B0609020000020004" pitchFamily="49" charset="0"/>
                <a:cs typeface="Cascadia Mono" panose="020B0609020000020004" pitchFamily="49" charset="0"/>
              </a:rPr>
              <a:t> = 3.14159265</a:t>
            </a:r>
            <a:br>
              <a:rPr lang="fr-FR" dirty="0">
                <a:latin typeface="Cascadia Mono" panose="020B0609020000020004" pitchFamily="49" charset="0"/>
                <a:cs typeface="Cascadia Mono" panose="020B0609020000020004" pitchFamily="49" charset="0"/>
              </a:rPr>
            </a:br>
            <a:endParaRPr lang="fr-FR" dirty="0">
              <a:latin typeface="Cascadia Mono" panose="020B0609020000020004" pitchFamily="49" charset="0"/>
              <a:cs typeface="Cascadia Mono" panose="020B0609020000020004" pitchFamily="49" charset="0"/>
            </a:endParaRPr>
          </a:p>
          <a:p>
            <a:pPr lvl="1"/>
            <a:r>
              <a:rPr lang="fr-FR" dirty="0"/>
              <a:t>Pour une chaîne de caractère, on utilise le type </a:t>
            </a:r>
            <a:r>
              <a:rPr lang="fr-FR" i="1" dirty="0" err="1"/>
              <a:t>str</a:t>
            </a:r>
            <a:r>
              <a:rPr lang="fr-FR" dirty="0"/>
              <a:t>:</a:t>
            </a:r>
            <a:br>
              <a:rPr lang="fr-FR" dirty="0"/>
            </a:br>
            <a:br>
              <a:rPr lang="fr-FR" dirty="0"/>
            </a:br>
            <a:r>
              <a:rPr lang="fr-FR" dirty="0"/>
              <a:t>				</a:t>
            </a:r>
            <a:r>
              <a:rPr lang="fr-FR" dirty="0">
                <a:latin typeface="Cascadia Mono" panose="020B0609020000020004" pitchFamily="49" charset="0"/>
                <a:cs typeface="Cascadia Mono" panose="020B0609020000020004" pitchFamily="49" charset="0"/>
              </a:rPr>
              <a:t>message : </a:t>
            </a:r>
            <a:r>
              <a:rPr lang="fr-FR" dirty="0" err="1">
                <a:latin typeface="Cascadia Mono" panose="020B0609020000020004" pitchFamily="49" charset="0"/>
                <a:cs typeface="Cascadia Mono" panose="020B0609020000020004" pitchFamily="49" charset="0"/>
              </a:rPr>
              <a:t>str</a:t>
            </a:r>
            <a:r>
              <a:rPr lang="fr-FR" dirty="0">
                <a:latin typeface="Cascadia Mono" panose="020B0609020000020004" pitchFamily="49" charset="0"/>
                <a:cs typeface="Cascadia Mono" panose="020B0609020000020004" pitchFamily="49" charset="0"/>
              </a:rPr>
              <a:t> = « Bonjour »</a:t>
            </a:r>
            <a:endParaRPr lang="fr-FR" i="1" dirty="0">
              <a:latin typeface="Cascadia Mono" panose="020B0609020000020004" pitchFamily="49" charset="0"/>
              <a:cs typeface="Cascadia Mono" panose="020B0609020000020004" pitchFamily="49" charset="0"/>
            </a:endParaRPr>
          </a:p>
          <a:p>
            <a:pPr lvl="1"/>
            <a:endParaRPr lang="fr-FR" i="1" dirty="0"/>
          </a:p>
          <a:p>
            <a:endParaRPr lang="fr-FR" dirty="0"/>
          </a:p>
        </p:txBody>
      </p:sp>
    </p:spTree>
    <p:extLst>
      <p:ext uri="{BB962C8B-B14F-4D97-AF65-F5344CB8AC3E}">
        <p14:creationId xmlns:p14="http://schemas.microsoft.com/office/powerpoint/2010/main" val="20019075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E1AB8D-7F5E-FAA8-7F86-C819FBF299C7}"/>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DE30D3A-66DB-2797-8EC3-16FD1C540CC3}"/>
              </a:ext>
            </a:extLst>
          </p:cNvPr>
          <p:cNvSpPr>
            <a:spLocks noGrp="1"/>
          </p:cNvSpPr>
          <p:nvPr>
            <p:ph type="title"/>
          </p:nvPr>
        </p:nvSpPr>
        <p:spPr>
          <a:xfrm>
            <a:off x="1097280" y="286603"/>
            <a:ext cx="10058400" cy="1450757"/>
          </a:xfrm>
        </p:spPr>
        <p:txBody>
          <a:bodyPr/>
          <a:lstStyle/>
          <a:p>
            <a:r>
              <a:rPr lang="fr-CA" noProof="0" dirty="0"/>
              <a:t>Les opérations de base</a:t>
            </a:r>
          </a:p>
        </p:txBody>
      </p:sp>
      <p:sp>
        <p:nvSpPr>
          <p:cNvPr id="5" name="Espace réservé du contenu 4">
            <a:extLst>
              <a:ext uri="{FF2B5EF4-FFF2-40B4-BE49-F238E27FC236}">
                <a16:creationId xmlns:a16="http://schemas.microsoft.com/office/drawing/2014/main" id="{AB6F5488-B4D7-56B9-698D-BB725447B179}"/>
              </a:ext>
            </a:extLst>
          </p:cNvPr>
          <p:cNvSpPr>
            <a:spLocks noGrp="1"/>
          </p:cNvSpPr>
          <p:nvPr>
            <p:ph idx="1"/>
          </p:nvPr>
        </p:nvSpPr>
        <p:spPr/>
        <p:txBody>
          <a:bodyPr/>
          <a:lstStyle/>
          <a:p>
            <a:r>
              <a:rPr lang="fr-CA" noProof="0" dirty="0"/>
              <a:t>Vous pouvez effectuer des opérations arithmétiques simples avec Python.</a:t>
            </a:r>
            <a:endParaRPr lang="fr-CA" noProof="0" dirty="0">
              <a:solidFill>
                <a:schemeClr val="tx1"/>
              </a:solidFill>
            </a:endParaRPr>
          </a:p>
        </p:txBody>
      </p:sp>
      <p:sp>
        <p:nvSpPr>
          <p:cNvPr id="11" name="Rectangle 2">
            <a:extLst>
              <a:ext uri="{FF2B5EF4-FFF2-40B4-BE49-F238E27FC236}">
                <a16:creationId xmlns:a16="http://schemas.microsoft.com/office/drawing/2014/main" id="{092DB83C-21DD-8912-920B-0C7A94B00EC0}"/>
              </a:ext>
            </a:extLst>
          </p:cNvPr>
          <p:cNvSpPr>
            <a:spLocks noChangeArrowheads="1"/>
          </p:cNvSpPr>
          <p:nvPr/>
        </p:nvSpPr>
        <p:spPr bwMode="auto">
          <a:xfrm>
            <a:off x="780062" y="2573867"/>
            <a:ext cx="10692836" cy="3533422"/>
          </a:xfrm>
          <a:prstGeom prst="rect">
            <a:avLst/>
          </a:prstGeom>
          <a:solidFill>
            <a:srgbClr val="F9FAFA"/>
          </a:solidFill>
          <a:ln w="28575">
            <a:solidFill>
              <a:schemeClr val="tx2">
                <a:lumMod val="60000"/>
                <a:lumOff val="4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2000" tIns="72000" rIns="72000" bIns="72000" numCol="1" anchor="ctr" anchorCtr="0" compatLnSpc="1">
            <a:prstTxWarp prst="textNoShape">
              <a:avLst/>
            </a:prstTxWarp>
            <a:noAutofit/>
          </a:bodyPr>
          <a:lstStyle/>
          <a:p>
            <a:pPr lvl="0" defTabSz="914400" eaLnBrk="0" fontAlgn="base" hangingPunct="0">
              <a:spcBef>
                <a:spcPct val="0"/>
              </a:spcBef>
              <a:spcAft>
                <a:spcPct val="0"/>
              </a:spcAft>
            </a:pPr>
            <a:r>
              <a:rPr lang="fr-CA" noProof="0" dirty="0">
                <a:solidFill>
                  <a:srgbClr val="787878"/>
                </a:solidFill>
                <a:latin typeface="Cascadia Mono" panose="020B0609020000020004" pitchFamily="49" charset="0"/>
                <a:cs typeface="Cascadia Mono" panose="020B0609020000020004" pitchFamily="49" charset="0"/>
              </a:rPr>
              <a:t># Addition</a:t>
            </a:r>
            <a:r>
              <a:rPr lang="fr-CA" noProof="0" dirty="0">
                <a:solidFill>
                  <a:srgbClr val="1C1D1E"/>
                </a:solidFill>
                <a:latin typeface="Cascadia Mono" panose="020B0609020000020004" pitchFamily="49" charset="0"/>
                <a:cs typeface="Cascadia Mono" panose="020B0609020000020004" pitchFamily="49" charset="0"/>
              </a:rPr>
              <a:t> </a:t>
            </a:r>
          </a:p>
          <a:p>
            <a:pPr lvl="0" defTabSz="914400" eaLnBrk="0" fontAlgn="base" hangingPunct="0">
              <a:spcBef>
                <a:spcPct val="0"/>
              </a:spcBef>
              <a:spcAft>
                <a:spcPct val="0"/>
              </a:spcAft>
            </a:pPr>
            <a:r>
              <a:rPr lang="fr-CA" noProof="0" dirty="0">
                <a:solidFill>
                  <a:srgbClr val="1C1D1E"/>
                </a:solidFill>
                <a:latin typeface="Cascadia Mono" panose="020B0609020000020004" pitchFamily="49" charset="0"/>
                <a:cs typeface="Cascadia Mono" panose="020B0609020000020004" pitchFamily="49" charset="0"/>
              </a:rPr>
              <a:t>a : </a:t>
            </a:r>
            <a:r>
              <a:rPr lang="fr-CA" noProof="0" dirty="0" err="1">
                <a:solidFill>
                  <a:srgbClr val="1C1D1E"/>
                </a:solidFill>
                <a:latin typeface="Cascadia Mono" panose="020B0609020000020004" pitchFamily="49" charset="0"/>
                <a:cs typeface="Cascadia Mono" panose="020B0609020000020004" pitchFamily="49" charset="0"/>
              </a:rPr>
              <a:t>int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BB5C00"/>
                </a:solidFill>
                <a:latin typeface="Cascadia Mono" panose="020B0609020000020004" pitchFamily="49" charset="0"/>
                <a:cs typeface="Cascadia Mono" panose="020B0609020000020004" pitchFamily="49" charset="0"/>
              </a:rPr>
              <a:t>5</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BB5C00"/>
                </a:solidFill>
                <a:latin typeface="Cascadia Mono" panose="020B0609020000020004" pitchFamily="49" charset="0"/>
                <a:cs typeface="Cascadia Mono" panose="020B0609020000020004" pitchFamily="49" charset="0"/>
              </a:rPr>
              <a:t>3</a:t>
            </a:r>
            <a:r>
              <a:rPr lang="fr-CA" noProof="0" dirty="0">
                <a:solidFill>
                  <a:srgbClr val="1C1D1E"/>
                </a:solidFill>
                <a:latin typeface="Cascadia Mono" panose="020B0609020000020004" pitchFamily="49" charset="0"/>
                <a:cs typeface="Cascadia Mono" panose="020B0609020000020004" pitchFamily="49" charset="0"/>
              </a:rPr>
              <a:t> </a:t>
            </a:r>
          </a:p>
          <a:p>
            <a:pPr lvl="0" defTabSz="914400" eaLnBrk="0" fontAlgn="base" hangingPunct="0">
              <a:spcBef>
                <a:spcPct val="0"/>
              </a:spcBef>
              <a:spcAft>
                <a:spcPct val="0"/>
              </a:spcAft>
            </a:pPr>
            <a:endParaRPr lang="fr-CA" noProof="0" dirty="0">
              <a:solidFill>
                <a:srgbClr val="1C1D1E"/>
              </a:solidFill>
              <a:latin typeface="Cascadia Mono" panose="020B0609020000020004" pitchFamily="49" charset="0"/>
              <a:cs typeface="Cascadia Mono" panose="020B0609020000020004" pitchFamily="49" charset="0"/>
            </a:endParaRPr>
          </a:p>
          <a:p>
            <a:pPr lvl="0" defTabSz="914400" eaLnBrk="0" fontAlgn="base" hangingPunct="0">
              <a:spcBef>
                <a:spcPct val="0"/>
              </a:spcBef>
              <a:spcAft>
                <a:spcPct val="0"/>
              </a:spcAft>
            </a:pPr>
            <a:r>
              <a:rPr lang="fr-CA" noProof="0" dirty="0">
                <a:solidFill>
                  <a:srgbClr val="787878"/>
                </a:solidFill>
                <a:latin typeface="Cascadia Mono" panose="020B0609020000020004" pitchFamily="49" charset="0"/>
                <a:cs typeface="Cascadia Mono" panose="020B0609020000020004" pitchFamily="49" charset="0"/>
              </a:rPr>
              <a:t># Soustraction</a:t>
            </a:r>
            <a:r>
              <a:rPr lang="fr-CA" noProof="0" dirty="0">
                <a:solidFill>
                  <a:srgbClr val="1C1D1E"/>
                </a:solidFill>
                <a:latin typeface="Cascadia Mono" panose="020B0609020000020004" pitchFamily="49" charset="0"/>
                <a:cs typeface="Cascadia Mono" panose="020B0609020000020004" pitchFamily="49" charset="0"/>
              </a:rPr>
              <a:t> </a:t>
            </a:r>
          </a:p>
          <a:p>
            <a:pPr lvl="0" defTabSz="914400" eaLnBrk="0" fontAlgn="base" hangingPunct="0">
              <a:spcBef>
                <a:spcPct val="0"/>
              </a:spcBef>
              <a:spcAft>
                <a:spcPct val="0"/>
              </a:spcAft>
            </a:pPr>
            <a:r>
              <a:rPr lang="fr-CA" noProof="0" dirty="0">
                <a:solidFill>
                  <a:srgbClr val="1C1D1E"/>
                </a:solidFill>
                <a:latin typeface="Cascadia Mono" panose="020B0609020000020004" pitchFamily="49" charset="0"/>
                <a:cs typeface="Cascadia Mono" panose="020B0609020000020004" pitchFamily="49" charset="0"/>
              </a:rPr>
              <a:t>b : </a:t>
            </a:r>
            <a:r>
              <a:rPr lang="fr-CA" noProof="0" dirty="0" err="1">
                <a:solidFill>
                  <a:srgbClr val="1C1D1E"/>
                </a:solidFill>
                <a:latin typeface="Cascadia Mono" panose="020B0609020000020004" pitchFamily="49" charset="0"/>
                <a:cs typeface="Cascadia Mono" panose="020B0609020000020004" pitchFamily="49" charset="0"/>
              </a:rPr>
              <a:t>int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BB5C00"/>
                </a:solidFill>
                <a:latin typeface="Cascadia Mono" panose="020B0609020000020004" pitchFamily="49" charset="0"/>
                <a:cs typeface="Cascadia Mono" panose="020B0609020000020004" pitchFamily="49" charset="0"/>
              </a:rPr>
              <a:t>10</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BB5C00"/>
                </a:solidFill>
                <a:latin typeface="Cascadia Mono" panose="020B0609020000020004" pitchFamily="49" charset="0"/>
                <a:cs typeface="Cascadia Mono" panose="020B0609020000020004" pitchFamily="49" charset="0"/>
              </a:rPr>
              <a:t>2</a:t>
            </a:r>
            <a:r>
              <a:rPr lang="fr-CA" noProof="0" dirty="0">
                <a:solidFill>
                  <a:srgbClr val="1C1D1E"/>
                </a:solidFill>
                <a:latin typeface="Cascadia Mono" panose="020B0609020000020004" pitchFamily="49" charset="0"/>
                <a:cs typeface="Cascadia Mono" panose="020B0609020000020004" pitchFamily="49" charset="0"/>
              </a:rPr>
              <a:t> </a:t>
            </a:r>
          </a:p>
          <a:p>
            <a:pPr lvl="0" defTabSz="914400" eaLnBrk="0" fontAlgn="base" hangingPunct="0">
              <a:spcBef>
                <a:spcPct val="0"/>
              </a:spcBef>
              <a:spcAft>
                <a:spcPct val="0"/>
              </a:spcAft>
            </a:pPr>
            <a:endParaRPr lang="fr-CA" noProof="0" dirty="0">
              <a:solidFill>
                <a:srgbClr val="1C1D1E"/>
              </a:solidFill>
              <a:latin typeface="Cascadia Mono" panose="020B0609020000020004" pitchFamily="49" charset="0"/>
              <a:cs typeface="Cascadia Mono" panose="020B0609020000020004" pitchFamily="49" charset="0"/>
            </a:endParaRPr>
          </a:p>
          <a:p>
            <a:pPr lvl="0" defTabSz="914400" eaLnBrk="0" fontAlgn="base" hangingPunct="0">
              <a:spcBef>
                <a:spcPct val="0"/>
              </a:spcBef>
              <a:spcAft>
                <a:spcPct val="0"/>
              </a:spcAft>
            </a:pPr>
            <a:r>
              <a:rPr lang="fr-CA" noProof="0" dirty="0">
                <a:solidFill>
                  <a:srgbClr val="787878"/>
                </a:solidFill>
                <a:latin typeface="Cascadia Mono" panose="020B0609020000020004" pitchFamily="49" charset="0"/>
                <a:cs typeface="Cascadia Mono" panose="020B0609020000020004" pitchFamily="49" charset="0"/>
              </a:rPr>
              <a:t># Multiplication</a:t>
            </a:r>
            <a:r>
              <a:rPr lang="fr-CA" noProof="0" dirty="0">
                <a:solidFill>
                  <a:srgbClr val="1C1D1E"/>
                </a:solidFill>
                <a:latin typeface="Cascadia Mono" panose="020B0609020000020004" pitchFamily="49" charset="0"/>
                <a:cs typeface="Cascadia Mono" panose="020B0609020000020004" pitchFamily="49" charset="0"/>
              </a:rPr>
              <a:t> </a:t>
            </a:r>
          </a:p>
          <a:p>
            <a:pPr lvl="0" defTabSz="914400" eaLnBrk="0" fontAlgn="base" hangingPunct="0">
              <a:spcBef>
                <a:spcPct val="0"/>
              </a:spcBef>
              <a:spcAft>
                <a:spcPct val="0"/>
              </a:spcAft>
            </a:pPr>
            <a:r>
              <a:rPr lang="fr-CA" noProof="0" dirty="0">
                <a:solidFill>
                  <a:srgbClr val="1C1D1E"/>
                </a:solidFill>
                <a:latin typeface="Cascadia Mono" panose="020B0609020000020004" pitchFamily="49" charset="0"/>
                <a:cs typeface="Cascadia Mono" panose="020B0609020000020004" pitchFamily="49" charset="0"/>
              </a:rPr>
              <a:t>c : </a:t>
            </a:r>
            <a:r>
              <a:rPr lang="fr-CA" noProof="0" dirty="0" err="1">
                <a:solidFill>
                  <a:srgbClr val="1C1D1E"/>
                </a:solidFill>
                <a:latin typeface="Cascadia Mono" panose="020B0609020000020004" pitchFamily="49" charset="0"/>
                <a:cs typeface="Cascadia Mono" panose="020B0609020000020004" pitchFamily="49" charset="0"/>
              </a:rPr>
              <a:t>float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BB5C00"/>
                </a:solidFill>
                <a:latin typeface="Cascadia Mono" panose="020B0609020000020004" pitchFamily="49" charset="0"/>
                <a:cs typeface="Cascadia Mono" panose="020B0609020000020004" pitchFamily="49" charset="0"/>
              </a:rPr>
              <a:t>4.2</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BB5C00"/>
                </a:solidFill>
                <a:latin typeface="Cascadia Mono" panose="020B0609020000020004" pitchFamily="49" charset="0"/>
                <a:cs typeface="Cascadia Mono" panose="020B0609020000020004" pitchFamily="49" charset="0"/>
              </a:rPr>
              <a:t>7.39</a:t>
            </a:r>
          </a:p>
          <a:p>
            <a:pPr lvl="0" defTabSz="914400" eaLnBrk="0" fontAlgn="base" hangingPunct="0">
              <a:spcBef>
                <a:spcPct val="0"/>
              </a:spcBef>
              <a:spcAft>
                <a:spcPct val="0"/>
              </a:spcAft>
            </a:pPr>
            <a:r>
              <a:rPr lang="fr-CA" noProof="0" dirty="0">
                <a:solidFill>
                  <a:srgbClr val="1C1D1E"/>
                </a:solidFill>
                <a:latin typeface="Cascadia Mono" panose="020B0609020000020004" pitchFamily="49" charset="0"/>
                <a:cs typeface="Cascadia Mono" panose="020B0609020000020004" pitchFamily="49" charset="0"/>
              </a:rPr>
              <a:t> </a:t>
            </a:r>
          </a:p>
          <a:p>
            <a:pPr lvl="0" defTabSz="914400" eaLnBrk="0" fontAlgn="base" hangingPunct="0">
              <a:spcBef>
                <a:spcPct val="0"/>
              </a:spcBef>
              <a:spcAft>
                <a:spcPct val="0"/>
              </a:spcAft>
            </a:pPr>
            <a:r>
              <a:rPr lang="fr-CA" noProof="0" dirty="0">
                <a:solidFill>
                  <a:srgbClr val="787878"/>
                </a:solidFill>
                <a:latin typeface="Cascadia Mono" panose="020B0609020000020004" pitchFamily="49" charset="0"/>
                <a:cs typeface="Cascadia Mono" panose="020B0609020000020004" pitchFamily="49" charset="0"/>
              </a:rPr>
              <a:t># Division entière</a:t>
            </a:r>
            <a:r>
              <a:rPr lang="fr-CA" noProof="0" dirty="0">
                <a:solidFill>
                  <a:srgbClr val="1C1D1E"/>
                </a:solidFill>
                <a:latin typeface="Cascadia Mono" panose="020B0609020000020004" pitchFamily="49" charset="0"/>
                <a:cs typeface="Cascadia Mono" panose="020B0609020000020004" pitchFamily="49" charset="0"/>
              </a:rPr>
              <a:t> </a:t>
            </a:r>
          </a:p>
          <a:p>
            <a:pPr lvl="0" defTabSz="914400" eaLnBrk="0" fontAlgn="base" hangingPunct="0">
              <a:spcBef>
                <a:spcPct val="0"/>
              </a:spcBef>
              <a:spcAft>
                <a:spcPct val="0"/>
              </a:spcAft>
            </a:pPr>
            <a:r>
              <a:rPr lang="fr-CA" noProof="0" dirty="0">
                <a:solidFill>
                  <a:srgbClr val="1C1D1E"/>
                </a:solidFill>
                <a:latin typeface="Cascadia Mono" panose="020B0609020000020004" pitchFamily="49" charset="0"/>
                <a:cs typeface="Cascadia Mono" panose="020B0609020000020004" pitchFamily="49" charset="0"/>
              </a:rPr>
              <a:t>d : </a:t>
            </a:r>
            <a:r>
              <a:rPr lang="fr-CA" noProof="0" dirty="0" err="1">
                <a:solidFill>
                  <a:srgbClr val="1C1D1E"/>
                </a:solidFill>
                <a:latin typeface="Cascadia Mono" panose="020B0609020000020004" pitchFamily="49" charset="0"/>
                <a:cs typeface="Cascadia Mono" panose="020B0609020000020004" pitchFamily="49" charset="0"/>
              </a:rPr>
              <a:t>int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BB5C00"/>
                </a:solidFill>
                <a:latin typeface="Cascadia Mono" panose="020B0609020000020004" pitchFamily="49" charset="0"/>
                <a:cs typeface="Cascadia Mono" panose="020B0609020000020004" pitchFamily="49" charset="0"/>
              </a:rPr>
              <a:t>20</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BB5C00"/>
                </a:solidFill>
                <a:latin typeface="Cascadia Mono" panose="020B0609020000020004" pitchFamily="49" charset="0"/>
                <a:cs typeface="Cascadia Mono" panose="020B0609020000020004" pitchFamily="49" charset="0"/>
              </a:rPr>
              <a:t>4</a:t>
            </a:r>
            <a:r>
              <a:rPr lang="fr-CA" sz="1400" noProof="0" dirty="0">
                <a:latin typeface="Cascadia Mono" panose="020B0609020000020004" pitchFamily="49" charset="0"/>
                <a:cs typeface="Cascadia Mono" panose="020B0609020000020004" pitchFamily="49" charset="0"/>
              </a:rPr>
              <a:t> </a:t>
            </a:r>
            <a:endParaRPr lang="fr-CA" sz="4000" noProof="0" dirty="0">
              <a:latin typeface="Cascadia Mono" panose="020B0609020000020004" pitchFamily="49" charset="0"/>
              <a:cs typeface="Cascadia Mono" panose="020B0609020000020004" pitchFamily="49" charset="0"/>
            </a:endParaRPr>
          </a:p>
        </p:txBody>
      </p:sp>
    </p:spTree>
    <p:extLst>
      <p:ext uri="{BB962C8B-B14F-4D97-AF65-F5344CB8AC3E}">
        <p14:creationId xmlns:p14="http://schemas.microsoft.com/office/powerpoint/2010/main" val="13453767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E11D8-D390-5745-3452-39D30BB7841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D18F6AE-235A-33EB-6CC5-A398D5A05130}"/>
              </a:ext>
            </a:extLst>
          </p:cNvPr>
          <p:cNvSpPr>
            <a:spLocks noGrp="1"/>
          </p:cNvSpPr>
          <p:nvPr>
            <p:ph type="title"/>
          </p:nvPr>
        </p:nvSpPr>
        <p:spPr/>
        <p:txBody>
          <a:bodyPr/>
          <a:lstStyle/>
          <a:p>
            <a:r>
              <a:rPr lang="fr-CA" noProof="0" dirty="0"/>
              <a:t>Quelques fonctions utiles</a:t>
            </a:r>
          </a:p>
        </p:txBody>
      </p:sp>
      <p:sp>
        <p:nvSpPr>
          <p:cNvPr id="3" name="Espace réservé du contenu 2">
            <a:extLst>
              <a:ext uri="{FF2B5EF4-FFF2-40B4-BE49-F238E27FC236}">
                <a16:creationId xmlns:a16="http://schemas.microsoft.com/office/drawing/2014/main" id="{A42C0A19-67EB-452E-37F5-B00609BFF39B}"/>
              </a:ext>
            </a:extLst>
          </p:cNvPr>
          <p:cNvSpPr>
            <a:spLocks noGrp="1"/>
          </p:cNvSpPr>
          <p:nvPr>
            <p:ph idx="1"/>
          </p:nvPr>
        </p:nvSpPr>
        <p:spPr>
          <a:xfrm>
            <a:off x="1097280" y="1903310"/>
            <a:ext cx="10058400" cy="491066"/>
          </a:xfrm>
        </p:spPr>
        <p:txBody>
          <a:bodyPr/>
          <a:lstStyle/>
          <a:p>
            <a:r>
              <a:rPr lang="fr-CA" noProof="0" dirty="0"/>
              <a:t>Pour afficher un message à l'écran, il suffit d'utiliser la fonction </a:t>
            </a:r>
            <a:r>
              <a:rPr lang="fr-CA" b="1" noProof="0" dirty="0"/>
              <a:t>print(message).</a:t>
            </a:r>
          </a:p>
          <a:p>
            <a:endParaRPr lang="fr-CA" b="1" noProof="0" dirty="0"/>
          </a:p>
        </p:txBody>
      </p:sp>
      <p:sp>
        <p:nvSpPr>
          <p:cNvPr id="5" name="Rectangle 2">
            <a:extLst>
              <a:ext uri="{FF2B5EF4-FFF2-40B4-BE49-F238E27FC236}">
                <a16:creationId xmlns:a16="http://schemas.microsoft.com/office/drawing/2014/main" id="{9CA39AF8-2A4F-D757-6530-AB8C0F3A647B}"/>
              </a:ext>
            </a:extLst>
          </p:cNvPr>
          <p:cNvSpPr>
            <a:spLocks noChangeArrowheads="1"/>
          </p:cNvSpPr>
          <p:nvPr/>
        </p:nvSpPr>
        <p:spPr bwMode="auto">
          <a:xfrm>
            <a:off x="1097280" y="2394376"/>
            <a:ext cx="10058400" cy="817879"/>
          </a:xfrm>
          <a:prstGeom prst="rect">
            <a:avLst/>
          </a:prstGeom>
          <a:solidFill>
            <a:srgbClr val="F9FAFA"/>
          </a:solidFill>
          <a:ln w="28575">
            <a:solidFill>
              <a:schemeClr val="tx2">
                <a:lumMod val="60000"/>
                <a:lumOff val="4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2000" tIns="72000" rIns="72000" bIns="72000" numCol="1" anchor="ctr" anchorCtr="0" compatLnSpc="1">
            <a:prstTxWarp prst="textNoShape">
              <a:avLst/>
            </a:prstTxWarp>
            <a:noAutofit/>
          </a:bodyPr>
          <a:lstStyle/>
          <a:p>
            <a:pPr defTabSz="914400" eaLnBrk="0" fontAlgn="base" hangingPunct="0">
              <a:spcBef>
                <a:spcPct val="0"/>
              </a:spcBef>
              <a:spcAft>
                <a:spcPct val="0"/>
              </a:spcAft>
            </a:pPr>
            <a:r>
              <a:rPr lang="fr-CA" noProof="0" dirty="0">
                <a:solidFill>
                  <a:srgbClr val="787878"/>
                </a:solidFill>
                <a:latin typeface="Cascadia Mono" panose="020B0609020000020004" pitchFamily="49" charset="0"/>
                <a:cs typeface="Cascadia Mono" panose="020B0609020000020004" pitchFamily="49" charset="0"/>
              </a:rPr>
              <a:t># Afficher un message</a:t>
            </a:r>
            <a:r>
              <a:rPr lang="fr-CA" noProof="0" dirty="0">
                <a:solidFill>
                  <a:srgbClr val="1C1D1E"/>
                </a:solidFill>
                <a:latin typeface="Cascadia Mono" panose="020B0609020000020004" pitchFamily="49" charset="0"/>
                <a:cs typeface="Cascadia Mono" panose="020B0609020000020004" pitchFamily="49" charset="0"/>
              </a:rPr>
              <a:t> </a:t>
            </a:r>
          </a:p>
          <a:p>
            <a:pPr defTabSz="914400" eaLnBrk="0" fontAlgn="base" hangingPunct="0">
              <a:spcBef>
                <a:spcPct val="0"/>
              </a:spcBef>
              <a:spcAft>
                <a:spcPct val="0"/>
              </a:spcAft>
            </a:pPr>
            <a:r>
              <a:rPr lang="fr-CA" noProof="0" dirty="0">
                <a:solidFill>
                  <a:srgbClr val="4180AC"/>
                </a:solidFill>
                <a:latin typeface="Cascadia Mono" panose="020B0609020000020004" pitchFamily="49" charset="0"/>
                <a:cs typeface="Cascadia Mono" panose="020B0609020000020004" pitchFamily="49" charset="0"/>
              </a:rPr>
              <a:t>print</a:t>
            </a:r>
            <a:r>
              <a:rPr lang="fr-CA" noProof="0" dirty="0">
                <a:solidFill>
                  <a:srgbClr val="6B6F72"/>
                </a:solidFill>
                <a:latin typeface="Cascadia Mono" panose="020B0609020000020004" pitchFamily="49" charset="0"/>
                <a:cs typeface="Cascadia Mono" panose="020B0609020000020004" pitchFamily="49" charset="0"/>
              </a:rPr>
              <a:t>(</a:t>
            </a:r>
            <a:r>
              <a:rPr lang="fr-CA" noProof="0" dirty="0">
                <a:solidFill>
                  <a:srgbClr val="009817"/>
                </a:solidFill>
                <a:latin typeface="Cascadia Mono" panose="020B0609020000020004" pitchFamily="49" charset="0"/>
                <a:cs typeface="Cascadia Mono" panose="020B0609020000020004" pitchFamily="49" charset="0"/>
              </a:rPr>
              <a:t>"Bonjour, monde!"</a:t>
            </a:r>
            <a:r>
              <a:rPr lang="fr-CA" noProof="0" dirty="0">
                <a:solidFill>
                  <a:srgbClr val="6B6F72"/>
                </a:solidFill>
                <a:latin typeface="Cascadia Mono" panose="020B0609020000020004" pitchFamily="49" charset="0"/>
                <a:cs typeface="Cascadia Mono" panose="020B0609020000020004" pitchFamily="49" charset="0"/>
              </a:rPr>
              <a:t>)</a:t>
            </a:r>
            <a:r>
              <a:rPr lang="fr-CA" sz="1400" noProof="0" dirty="0">
                <a:latin typeface="Cascadia Mono" panose="020B0609020000020004" pitchFamily="49" charset="0"/>
                <a:cs typeface="Cascadia Mono" panose="020B0609020000020004" pitchFamily="49" charset="0"/>
              </a:rPr>
              <a:t> </a:t>
            </a:r>
            <a:endParaRPr lang="fr-CA" sz="4000" noProof="0" dirty="0">
              <a:latin typeface="Cascadia Mono" panose="020B0609020000020004" pitchFamily="49" charset="0"/>
              <a:cs typeface="Cascadia Mono" panose="020B0609020000020004" pitchFamily="49" charset="0"/>
            </a:endParaRPr>
          </a:p>
        </p:txBody>
      </p:sp>
      <p:sp>
        <p:nvSpPr>
          <p:cNvPr id="7" name="Espace réservé du contenu 2">
            <a:extLst>
              <a:ext uri="{FF2B5EF4-FFF2-40B4-BE49-F238E27FC236}">
                <a16:creationId xmlns:a16="http://schemas.microsoft.com/office/drawing/2014/main" id="{CB2D6A48-DC53-31B7-2759-0C3127640B9C}"/>
              </a:ext>
            </a:extLst>
          </p:cNvPr>
          <p:cNvSpPr txBox="1">
            <a:spLocks/>
          </p:cNvSpPr>
          <p:nvPr/>
        </p:nvSpPr>
        <p:spPr>
          <a:xfrm>
            <a:off x="1097280" y="3645745"/>
            <a:ext cx="10058400" cy="962378"/>
          </a:xfrm>
          <a:prstGeom prst="rect">
            <a:avLst/>
          </a:prstGeom>
        </p:spPr>
        <p:txBody>
          <a:bodyPr vert="horz" lIns="0" tIns="45720" rIns="0" bIns="45720"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fr-CA" noProof="0" dirty="0"/>
              <a:t>Vous pouvez également écrire un programme qui demande une entrée à l'utilisateur à l'aide de la fonction </a:t>
            </a:r>
            <a:r>
              <a:rPr lang="fr-CA" b="1" noProof="0" dirty="0"/>
              <a:t>input(message).</a:t>
            </a:r>
          </a:p>
        </p:txBody>
      </p:sp>
      <p:sp>
        <p:nvSpPr>
          <p:cNvPr id="8" name="Rectangle 2">
            <a:extLst>
              <a:ext uri="{FF2B5EF4-FFF2-40B4-BE49-F238E27FC236}">
                <a16:creationId xmlns:a16="http://schemas.microsoft.com/office/drawing/2014/main" id="{EF99CE18-DBAD-E6EE-1D0F-8748BA42E679}"/>
              </a:ext>
            </a:extLst>
          </p:cNvPr>
          <p:cNvSpPr>
            <a:spLocks noChangeArrowheads="1"/>
          </p:cNvSpPr>
          <p:nvPr/>
        </p:nvSpPr>
        <p:spPr bwMode="auto">
          <a:xfrm>
            <a:off x="1097280" y="4376703"/>
            <a:ext cx="10058400" cy="1696720"/>
          </a:xfrm>
          <a:prstGeom prst="rect">
            <a:avLst/>
          </a:prstGeom>
          <a:solidFill>
            <a:srgbClr val="F9FAFA"/>
          </a:solidFill>
          <a:ln w="28575">
            <a:solidFill>
              <a:schemeClr val="tx2">
                <a:lumMod val="60000"/>
                <a:lumOff val="4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2000" tIns="72000" rIns="72000" bIns="72000" numCol="1" anchor="ctr" anchorCtr="0" compatLnSpc="1">
            <a:prstTxWarp prst="textNoShape">
              <a:avLst/>
            </a:prstTxWarp>
            <a:noAutofit/>
          </a:bodyPr>
          <a:lstStyle/>
          <a:p>
            <a:pPr lvl="0" defTabSz="914400" eaLnBrk="0" fontAlgn="base" hangingPunct="0">
              <a:spcBef>
                <a:spcPct val="0"/>
              </a:spcBef>
              <a:spcAft>
                <a:spcPct val="0"/>
              </a:spcAft>
            </a:pPr>
            <a:r>
              <a:rPr lang="fr-CA" noProof="0" dirty="0">
                <a:solidFill>
                  <a:srgbClr val="787878"/>
                </a:solidFill>
                <a:latin typeface="Cascadia Mono" panose="020B0609020000020004" pitchFamily="49" charset="0"/>
                <a:cs typeface="Cascadia Mono" panose="020B0609020000020004" pitchFamily="49" charset="0"/>
              </a:rPr>
              <a:t># Demander le nom de l'utilisateur</a:t>
            </a:r>
            <a:r>
              <a:rPr lang="fr-CA" noProof="0" dirty="0">
                <a:solidFill>
                  <a:srgbClr val="1C1D1E"/>
                </a:solidFill>
                <a:latin typeface="Cascadia Mono" panose="020B0609020000020004" pitchFamily="49" charset="0"/>
                <a:cs typeface="Cascadia Mono" panose="020B0609020000020004" pitchFamily="49" charset="0"/>
              </a:rPr>
              <a:t> </a:t>
            </a:r>
          </a:p>
          <a:p>
            <a:pPr lvl="0" defTabSz="914400" eaLnBrk="0" fontAlgn="base" hangingPunct="0">
              <a:spcBef>
                <a:spcPct val="0"/>
              </a:spcBef>
              <a:spcAft>
                <a:spcPct val="0"/>
              </a:spcAft>
            </a:pPr>
            <a:r>
              <a:rPr lang="fr-CA" noProof="0" dirty="0">
                <a:solidFill>
                  <a:srgbClr val="1C1D1E"/>
                </a:solidFill>
                <a:latin typeface="Cascadia Mono" panose="020B0609020000020004" pitchFamily="49" charset="0"/>
                <a:cs typeface="Cascadia Mono" panose="020B0609020000020004" pitchFamily="49" charset="0"/>
              </a:rPr>
              <a:t>nom : </a:t>
            </a:r>
            <a:r>
              <a:rPr lang="fr-CA" noProof="0" dirty="0" err="1">
                <a:solidFill>
                  <a:srgbClr val="1C1D1E"/>
                </a:solidFill>
                <a:latin typeface="Cascadia Mono" panose="020B0609020000020004" pitchFamily="49" charset="0"/>
                <a:cs typeface="Cascadia Mono" panose="020B0609020000020004" pitchFamily="49" charset="0"/>
              </a:rPr>
              <a:t>str</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4180AC"/>
                </a:solidFill>
                <a:latin typeface="Cascadia Mono" panose="020B0609020000020004" pitchFamily="49" charset="0"/>
                <a:cs typeface="Cascadia Mono" panose="020B0609020000020004" pitchFamily="49" charset="0"/>
              </a:rPr>
              <a:t>input</a:t>
            </a:r>
            <a:r>
              <a:rPr lang="fr-CA" noProof="0" dirty="0">
                <a:solidFill>
                  <a:srgbClr val="6B6F72"/>
                </a:solidFill>
                <a:latin typeface="Cascadia Mono" panose="020B0609020000020004" pitchFamily="49" charset="0"/>
                <a:cs typeface="Cascadia Mono" panose="020B0609020000020004" pitchFamily="49" charset="0"/>
              </a:rPr>
              <a:t>(</a:t>
            </a:r>
            <a:r>
              <a:rPr lang="fr-CA" noProof="0" dirty="0">
                <a:solidFill>
                  <a:srgbClr val="009817"/>
                </a:solidFill>
                <a:latin typeface="Cascadia Mono" panose="020B0609020000020004" pitchFamily="49" charset="0"/>
                <a:cs typeface="Cascadia Mono" panose="020B0609020000020004" pitchFamily="49" charset="0"/>
              </a:rPr>
              <a:t>"Quel est votre nom? "</a:t>
            </a:r>
            <a:r>
              <a:rPr lang="fr-CA" noProof="0" dirty="0">
                <a:solidFill>
                  <a:srgbClr val="6B6F72"/>
                </a:solidFill>
                <a:latin typeface="Cascadia Mono" panose="020B0609020000020004" pitchFamily="49" charset="0"/>
                <a:cs typeface="Cascadia Mono" panose="020B0609020000020004" pitchFamily="49" charset="0"/>
              </a:rPr>
              <a:t>)</a:t>
            </a:r>
          </a:p>
          <a:p>
            <a:pPr lvl="0" defTabSz="914400" eaLnBrk="0" fontAlgn="base" hangingPunct="0">
              <a:spcBef>
                <a:spcPct val="0"/>
              </a:spcBef>
              <a:spcAft>
                <a:spcPct val="0"/>
              </a:spcAft>
            </a:pPr>
            <a:r>
              <a:rPr lang="fr-CA" noProof="0" dirty="0">
                <a:solidFill>
                  <a:srgbClr val="1C1D1E"/>
                </a:solidFill>
                <a:latin typeface="Cascadia Mono" panose="020B0609020000020004" pitchFamily="49" charset="0"/>
                <a:cs typeface="Cascadia Mono" panose="020B0609020000020004" pitchFamily="49" charset="0"/>
              </a:rPr>
              <a:t> </a:t>
            </a:r>
          </a:p>
          <a:p>
            <a:pPr lvl="0" defTabSz="914400" eaLnBrk="0" fontAlgn="base" hangingPunct="0">
              <a:spcBef>
                <a:spcPct val="0"/>
              </a:spcBef>
              <a:spcAft>
                <a:spcPct val="0"/>
              </a:spcAft>
            </a:pPr>
            <a:r>
              <a:rPr lang="fr-CA" noProof="0" dirty="0">
                <a:solidFill>
                  <a:srgbClr val="787878"/>
                </a:solidFill>
                <a:latin typeface="Cascadia Mono" panose="020B0609020000020004" pitchFamily="49" charset="0"/>
                <a:cs typeface="Cascadia Mono" panose="020B0609020000020004" pitchFamily="49" charset="0"/>
              </a:rPr>
              <a:t># Afficher un message personnalisé</a:t>
            </a:r>
            <a:r>
              <a:rPr lang="fr-CA" noProof="0" dirty="0">
                <a:solidFill>
                  <a:srgbClr val="1C1D1E"/>
                </a:solidFill>
                <a:latin typeface="Cascadia Mono" panose="020B0609020000020004" pitchFamily="49" charset="0"/>
                <a:cs typeface="Cascadia Mono" panose="020B0609020000020004" pitchFamily="49" charset="0"/>
              </a:rPr>
              <a:t> </a:t>
            </a:r>
          </a:p>
          <a:p>
            <a:pPr lvl="0" defTabSz="914400" eaLnBrk="0" fontAlgn="base" hangingPunct="0">
              <a:spcBef>
                <a:spcPct val="0"/>
              </a:spcBef>
              <a:spcAft>
                <a:spcPct val="0"/>
              </a:spcAft>
            </a:pPr>
            <a:r>
              <a:rPr lang="fr-CA" noProof="0" dirty="0">
                <a:solidFill>
                  <a:srgbClr val="4180AC"/>
                </a:solidFill>
                <a:latin typeface="Cascadia Mono" panose="020B0609020000020004" pitchFamily="49" charset="0"/>
                <a:cs typeface="Cascadia Mono" panose="020B0609020000020004" pitchFamily="49" charset="0"/>
              </a:rPr>
              <a:t>print</a:t>
            </a:r>
            <a:r>
              <a:rPr lang="fr-CA" noProof="0" dirty="0">
                <a:solidFill>
                  <a:srgbClr val="6B6F72"/>
                </a:solidFill>
                <a:latin typeface="Cascadia Mono" panose="020B0609020000020004" pitchFamily="49" charset="0"/>
                <a:cs typeface="Cascadia Mono" panose="020B0609020000020004" pitchFamily="49" charset="0"/>
              </a:rPr>
              <a:t>(</a:t>
            </a:r>
            <a:r>
              <a:rPr lang="fr-CA" noProof="0" dirty="0">
                <a:solidFill>
                  <a:srgbClr val="009817"/>
                </a:solidFill>
                <a:latin typeface="Cascadia Mono" panose="020B0609020000020004" pitchFamily="49" charset="0"/>
                <a:cs typeface="Cascadia Mono" panose="020B0609020000020004" pitchFamily="49" charset="0"/>
              </a:rPr>
              <a:t>"Bonjour, "</a:t>
            </a:r>
            <a:r>
              <a:rPr lang="fr-CA" noProof="0" dirty="0">
                <a:solidFill>
                  <a:srgbClr val="6B6F72"/>
                </a:solidFill>
                <a:latin typeface="Cascadia Mono" panose="020B0609020000020004" pitchFamily="49" charset="0"/>
                <a:cs typeface="Cascadia Mono" panose="020B0609020000020004" pitchFamily="49" charset="0"/>
              </a:rPr>
              <a:t>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6B6F72"/>
                </a:solidFill>
                <a:latin typeface="Cascadia Mono" panose="020B0609020000020004" pitchFamily="49" charset="0"/>
                <a:cs typeface="Cascadia Mono" panose="020B0609020000020004" pitchFamily="49" charset="0"/>
              </a:rPr>
              <a:t> nom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6B6F72"/>
                </a:solidFill>
                <a:latin typeface="Cascadia Mono" panose="020B0609020000020004" pitchFamily="49" charset="0"/>
                <a:cs typeface="Cascadia Mono" panose="020B0609020000020004" pitchFamily="49" charset="0"/>
              </a:rPr>
              <a:t> </a:t>
            </a:r>
            <a:r>
              <a:rPr lang="fr-CA" noProof="0" dirty="0">
                <a:solidFill>
                  <a:srgbClr val="009817"/>
                </a:solidFill>
                <a:latin typeface="Cascadia Mono" panose="020B0609020000020004" pitchFamily="49" charset="0"/>
                <a:cs typeface="Cascadia Mono" panose="020B0609020000020004" pitchFamily="49" charset="0"/>
              </a:rPr>
              <a:t>"!"</a:t>
            </a:r>
            <a:r>
              <a:rPr lang="fr-CA" noProof="0" dirty="0">
                <a:solidFill>
                  <a:srgbClr val="6B6F72"/>
                </a:solidFill>
                <a:latin typeface="Cascadia Mono" panose="020B0609020000020004" pitchFamily="49" charset="0"/>
                <a:cs typeface="Cascadia Mono" panose="020B0609020000020004" pitchFamily="49" charset="0"/>
              </a:rPr>
              <a:t>)</a:t>
            </a:r>
            <a:r>
              <a:rPr lang="fr-CA" sz="1400" noProof="0" dirty="0">
                <a:latin typeface="Cascadia Mono" panose="020B0609020000020004" pitchFamily="49" charset="0"/>
                <a:cs typeface="Cascadia Mono" panose="020B0609020000020004" pitchFamily="49" charset="0"/>
              </a:rPr>
              <a:t> </a:t>
            </a:r>
            <a:endParaRPr lang="fr-CA" sz="4000" noProof="0" dirty="0">
              <a:latin typeface="Cascadia Mono" panose="020B0609020000020004" pitchFamily="49" charset="0"/>
              <a:cs typeface="Cascadia Mono" panose="020B0609020000020004" pitchFamily="49" charset="0"/>
            </a:endParaRPr>
          </a:p>
        </p:txBody>
      </p:sp>
    </p:spTree>
    <p:extLst>
      <p:ext uri="{BB962C8B-B14F-4D97-AF65-F5344CB8AC3E}">
        <p14:creationId xmlns:p14="http://schemas.microsoft.com/office/powerpoint/2010/main" val="411737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55558-2658-5135-3044-210D019B316F}"/>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60DA23E3-AEB6-161F-0646-78B33BCE0A44}"/>
              </a:ext>
            </a:extLst>
          </p:cNvPr>
          <p:cNvSpPr>
            <a:spLocks noGrp="1"/>
          </p:cNvSpPr>
          <p:nvPr>
            <p:ph type="title"/>
          </p:nvPr>
        </p:nvSpPr>
        <p:spPr/>
        <p:txBody>
          <a:bodyPr/>
          <a:lstStyle/>
          <a:p>
            <a:r>
              <a:rPr lang="fr-CA" noProof="0" dirty="0"/>
              <a:t>Les chaînes formattées </a:t>
            </a:r>
          </a:p>
        </p:txBody>
      </p:sp>
      <p:sp>
        <p:nvSpPr>
          <p:cNvPr id="3" name="Espace réservé du contenu 2">
            <a:extLst>
              <a:ext uri="{FF2B5EF4-FFF2-40B4-BE49-F238E27FC236}">
                <a16:creationId xmlns:a16="http://schemas.microsoft.com/office/drawing/2014/main" id="{0DE6197B-F938-5EB1-FE61-58E2E158E874}"/>
              </a:ext>
            </a:extLst>
          </p:cNvPr>
          <p:cNvSpPr>
            <a:spLocks noGrp="1"/>
          </p:cNvSpPr>
          <p:nvPr>
            <p:ph idx="1"/>
          </p:nvPr>
        </p:nvSpPr>
        <p:spPr/>
        <p:txBody>
          <a:bodyPr/>
          <a:lstStyle/>
          <a:p>
            <a:r>
              <a:rPr lang="fr-CA" noProof="0" dirty="0"/>
              <a:t>Il peut parfois être utile d'insérer des valeurs qui sont calculées par nos programmes à l'intérieur des messages que l'on fait afficher à l'écran.</a:t>
            </a:r>
          </a:p>
          <a:p>
            <a:r>
              <a:rPr lang="fr-CA" noProof="0" dirty="0"/>
              <a:t>Par exemple, après avoir déterminé l'âge de l'utilisateur, on pourrait vouloir afficher un message qui ressemble à: "Vous avez 27 ans", où le nombre 27 est contenu dans une variable du programme.</a:t>
            </a:r>
          </a:p>
          <a:p>
            <a:r>
              <a:rPr lang="fr-CA" noProof="0" dirty="0"/>
              <a:t>Les chaînes formattées permettent ce genre de manipulations. On reconnaît une telle chaîne par le fait qu'il y a une lettre 'f' devant le premier guillemet qui délimite la chaîne:</a:t>
            </a:r>
          </a:p>
          <a:p>
            <a:endParaRPr lang="fr-CA" noProof="0" dirty="0"/>
          </a:p>
        </p:txBody>
      </p:sp>
      <p:sp>
        <p:nvSpPr>
          <p:cNvPr id="4" name="Rectangle 2">
            <a:extLst>
              <a:ext uri="{FF2B5EF4-FFF2-40B4-BE49-F238E27FC236}">
                <a16:creationId xmlns:a16="http://schemas.microsoft.com/office/drawing/2014/main" id="{F11A6974-ED47-19F2-D73F-7C4C8AD87952}"/>
              </a:ext>
            </a:extLst>
          </p:cNvPr>
          <p:cNvSpPr>
            <a:spLocks noChangeArrowheads="1"/>
          </p:cNvSpPr>
          <p:nvPr/>
        </p:nvSpPr>
        <p:spPr bwMode="auto">
          <a:xfrm>
            <a:off x="1097280" y="4334933"/>
            <a:ext cx="10058400" cy="1806221"/>
          </a:xfrm>
          <a:prstGeom prst="rect">
            <a:avLst/>
          </a:prstGeom>
          <a:solidFill>
            <a:srgbClr val="F9FAFA"/>
          </a:solidFill>
          <a:ln w="28575">
            <a:solidFill>
              <a:schemeClr val="tx2">
                <a:lumMod val="60000"/>
                <a:lumOff val="4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2000" tIns="72000" rIns="72000" bIns="72000" numCol="1" anchor="ctr" anchorCtr="0" compatLnSpc="1">
            <a:prstTxWarp prst="textNoShape">
              <a:avLst/>
            </a:prstTxWarp>
            <a:noAutofit/>
          </a:bodyPr>
          <a:lstStyle/>
          <a:p>
            <a:pPr lvl="0" defTabSz="914400" eaLnBrk="0" fontAlgn="base" hangingPunct="0">
              <a:spcBef>
                <a:spcPct val="0"/>
              </a:spcBef>
              <a:spcAft>
                <a:spcPct val="0"/>
              </a:spcAft>
            </a:pPr>
            <a:r>
              <a:rPr lang="fr-CA" noProof="0" dirty="0">
                <a:solidFill>
                  <a:srgbClr val="787878"/>
                </a:solidFill>
                <a:latin typeface="Cascadia Mono" panose="020B0609020000020004" pitchFamily="49" charset="0"/>
                <a:cs typeface="Cascadia Mono" panose="020B0609020000020004" pitchFamily="49" charset="0"/>
              </a:rPr>
              <a:t># l'âge de l'utilisateur est contenu dans la variable age</a:t>
            </a:r>
          </a:p>
          <a:p>
            <a:pPr lvl="0" defTabSz="914400" eaLnBrk="0" fontAlgn="base" hangingPunct="0">
              <a:spcBef>
                <a:spcPct val="0"/>
              </a:spcBef>
              <a:spcAft>
                <a:spcPct val="0"/>
              </a:spcAft>
            </a:pPr>
            <a:r>
              <a:rPr lang="fr-CA" noProof="0" dirty="0" err="1">
                <a:latin typeface="Cascadia Mono" panose="020B0609020000020004" pitchFamily="49" charset="0"/>
                <a:cs typeface="Cascadia Mono" panose="020B0609020000020004" pitchFamily="49" charset="0"/>
              </a:rPr>
              <a:t>age</a:t>
            </a:r>
            <a:r>
              <a:rPr lang="fr-CA" noProof="0" dirty="0">
                <a:latin typeface="Cascadia Mono" panose="020B0609020000020004" pitchFamily="49" charset="0"/>
                <a:cs typeface="Cascadia Mono" panose="020B0609020000020004" pitchFamily="49" charset="0"/>
              </a:rPr>
              <a:t> : </a:t>
            </a:r>
            <a:r>
              <a:rPr lang="fr-CA" noProof="0" dirty="0" err="1">
                <a:latin typeface="Cascadia Mono" panose="020B0609020000020004" pitchFamily="49" charset="0"/>
                <a:cs typeface="Cascadia Mono" panose="020B0609020000020004" pitchFamily="49" charset="0"/>
              </a:rPr>
              <a:t>int</a:t>
            </a:r>
            <a:r>
              <a:rPr lang="fr-CA" noProof="0" dirty="0">
                <a:latin typeface="Cascadia Mono" panose="020B0609020000020004" pitchFamily="49" charset="0"/>
                <a:cs typeface="Cascadia Mono" panose="020B0609020000020004" pitchFamily="49" charset="0"/>
              </a:rPr>
              <a:t> </a:t>
            </a:r>
            <a:r>
              <a:rPr lang="fr-CA" noProof="0" dirty="0">
                <a:solidFill>
                  <a:srgbClr val="FF0000"/>
                </a:solidFill>
                <a:latin typeface="Cascadia Mono" panose="020B0609020000020004" pitchFamily="49" charset="0"/>
                <a:cs typeface="Cascadia Mono" panose="020B0609020000020004" pitchFamily="49" charset="0"/>
              </a:rPr>
              <a:t>=</a:t>
            </a:r>
            <a:r>
              <a:rPr lang="fr-CA" noProof="0" dirty="0">
                <a:latin typeface="Cascadia Mono" panose="020B0609020000020004" pitchFamily="49" charset="0"/>
                <a:cs typeface="Cascadia Mono" panose="020B0609020000020004" pitchFamily="49" charset="0"/>
              </a:rPr>
              <a:t> </a:t>
            </a:r>
            <a:r>
              <a:rPr lang="fr-CA" noProof="0" dirty="0">
                <a:solidFill>
                  <a:schemeClr val="accent1"/>
                </a:solidFill>
                <a:latin typeface="Cascadia Mono" panose="020B0609020000020004" pitchFamily="49" charset="0"/>
                <a:cs typeface="Cascadia Mono" panose="020B0609020000020004" pitchFamily="49" charset="0"/>
              </a:rPr>
              <a:t>27</a:t>
            </a:r>
          </a:p>
          <a:p>
            <a:pPr lvl="0" defTabSz="914400" eaLnBrk="0" fontAlgn="base" hangingPunct="0">
              <a:spcBef>
                <a:spcPct val="0"/>
              </a:spcBef>
              <a:spcAft>
                <a:spcPct val="0"/>
              </a:spcAft>
            </a:pPr>
            <a:endParaRPr lang="fr-CA" noProof="0" dirty="0">
              <a:solidFill>
                <a:srgbClr val="1C1D1E"/>
              </a:solidFill>
              <a:latin typeface="Cascadia Mono" panose="020B0609020000020004" pitchFamily="49" charset="0"/>
              <a:cs typeface="Cascadia Mono" panose="020B0609020000020004" pitchFamily="49" charset="0"/>
            </a:endParaRPr>
          </a:p>
          <a:p>
            <a:pPr lvl="0" defTabSz="914400" eaLnBrk="0" fontAlgn="base" hangingPunct="0">
              <a:spcBef>
                <a:spcPct val="0"/>
              </a:spcBef>
              <a:spcAft>
                <a:spcPct val="0"/>
              </a:spcAft>
            </a:pPr>
            <a:r>
              <a:rPr lang="fr-CA" noProof="0" dirty="0">
                <a:solidFill>
                  <a:schemeClr val="bg1">
                    <a:lumMod val="50000"/>
                  </a:schemeClr>
                </a:solidFill>
                <a:latin typeface="Cascadia Mono" panose="020B0609020000020004" pitchFamily="49" charset="0"/>
                <a:cs typeface="Cascadia Mono" panose="020B0609020000020004" pitchFamily="49" charset="0"/>
              </a:rPr>
              <a:t># On affiche la chaîne à l’écran</a:t>
            </a:r>
          </a:p>
          <a:p>
            <a:pPr lvl="0" defTabSz="914400" eaLnBrk="0" fontAlgn="base" hangingPunct="0">
              <a:spcBef>
                <a:spcPct val="0"/>
              </a:spcBef>
              <a:spcAft>
                <a:spcPct val="0"/>
              </a:spcAft>
            </a:pPr>
            <a:r>
              <a:rPr lang="fr-CA" noProof="0" dirty="0">
                <a:solidFill>
                  <a:srgbClr val="4180AC"/>
                </a:solidFill>
                <a:latin typeface="Cascadia Mono" panose="020B0609020000020004" pitchFamily="49" charset="0"/>
                <a:cs typeface="Cascadia Mono" panose="020B0609020000020004" pitchFamily="49" charset="0"/>
              </a:rPr>
              <a:t>print</a:t>
            </a:r>
            <a:r>
              <a:rPr lang="fr-CA" noProof="0" dirty="0">
                <a:solidFill>
                  <a:srgbClr val="6B6F72"/>
                </a:solidFill>
                <a:latin typeface="Cascadia Mono" panose="020B0609020000020004" pitchFamily="49" charset="0"/>
                <a:cs typeface="Cascadia Mono" panose="020B0609020000020004" pitchFamily="49" charset="0"/>
              </a:rPr>
              <a:t>(</a:t>
            </a:r>
            <a:r>
              <a:rPr lang="fr-CA" noProof="0" dirty="0">
                <a:solidFill>
                  <a:srgbClr val="E40021"/>
                </a:solidFill>
                <a:latin typeface="Cascadia Mono" panose="020B0609020000020004" pitchFamily="49" charset="0"/>
                <a:cs typeface="Cascadia Mono" panose="020B0609020000020004" pitchFamily="49" charset="0"/>
              </a:rPr>
              <a:t>f</a:t>
            </a:r>
            <a:r>
              <a:rPr lang="fr-CA" noProof="0" dirty="0">
                <a:solidFill>
                  <a:srgbClr val="009817"/>
                </a:solidFill>
                <a:latin typeface="Cascadia Mono" panose="020B0609020000020004" pitchFamily="49" charset="0"/>
                <a:cs typeface="Cascadia Mono" panose="020B0609020000020004" pitchFamily="49" charset="0"/>
              </a:rPr>
              <a:t>"Vous avez </a:t>
            </a:r>
            <a:r>
              <a:rPr lang="fr-CA" noProof="0" dirty="0">
                <a:solidFill>
                  <a:srgbClr val="BB5C00"/>
                </a:solidFill>
                <a:latin typeface="Cascadia Mono" panose="020B0609020000020004" pitchFamily="49" charset="0"/>
                <a:cs typeface="Cascadia Mono" panose="020B0609020000020004" pitchFamily="49" charset="0"/>
              </a:rPr>
              <a:t>{</a:t>
            </a:r>
            <a:r>
              <a:rPr lang="fr-CA" noProof="0" dirty="0">
                <a:latin typeface="Cascadia Mono" panose="020B0609020000020004" pitchFamily="49" charset="0"/>
                <a:cs typeface="Cascadia Mono" panose="020B0609020000020004" pitchFamily="49" charset="0"/>
              </a:rPr>
              <a:t>age</a:t>
            </a:r>
            <a:r>
              <a:rPr lang="fr-CA" noProof="0" dirty="0">
                <a:solidFill>
                  <a:srgbClr val="BB5C00"/>
                </a:solidFill>
                <a:latin typeface="Cascadia Mono" panose="020B0609020000020004" pitchFamily="49" charset="0"/>
                <a:cs typeface="Cascadia Mono" panose="020B0609020000020004" pitchFamily="49" charset="0"/>
              </a:rPr>
              <a:t>}</a:t>
            </a:r>
            <a:r>
              <a:rPr lang="fr-CA" noProof="0" dirty="0">
                <a:solidFill>
                  <a:srgbClr val="009817"/>
                </a:solidFill>
                <a:latin typeface="Cascadia Mono" panose="020B0609020000020004" pitchFamily="49" charset="0"/>
                <a:cs typeface="Cascadia Mono" panose="020B0609020000020004" pitchFamily="49" charset="0"/>
              </a:rPr>
              <a:t> ans"</a:t>
            </a:r>
            <a:r>
              <a:rPr lang="fr-CA" noProof="0" dirty="0">
                <a:solidFill>
                  <a:srgbClr val="6B6F72"/>
                </a:solidFill>
                <a:latin typeface="Cascadia Mono" panose="020B0609020000020004" pitchFamily="49" charset="0"/>
                <a:cs typeface="Cascadia Mono" panose="020B0609020000020004" pitchFamily="49" charset="0"/>
              </a:rPr>
              <a:t>)</a:t>
            </a:r>
            <a:r>
              <a:rPr lang="fr-CA" sz="1400" noProof="0" dirty="0">
                <a:latin typeface="Cascadia Mono" panose="020B0609020000020004" pitchFamily="49" charset="0"/>
                <a:cs typeface="Cascadia Mono" panose="020B0609020000020004" pitchFamily="49" charset="0"/>
              </a:rPr>
              <a:t> </a:t>
            </a:r>
            <a:endParaRPr lang="fr-CA" sz="4000" noProof="0" dirty="0">
              <a:latin typeface="Cascadia Mono" panose="020B0609020000020004" pitchFamily="49" charset="0"/>
              <a:cs typeface="Cascadia Mono" panose="020B0609020000020004" pitchFamily="49" charset="0"/>
            </a:endParaRPr>
          </a:p>
        </p:txBody>
      </p:sp>
    </p:spTree>
    <p:extLst>
      <p:ext uri="{BB962C8B-B14F-4D97-AF65-F5344CB8AC3E}">
        <p14:creationId xmlns:p14="http://schemas.microsoft.com/office/powerpoint/2010/main" val="19467815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977FB-B771-7AFA-659B-F006643E454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156B7701-0489-5DCC-FF84-4B529B0C676D}"/>
              </a:ext>
            </a:extLst>
          </p:cNvPr>
          <p:cNvSpPr>
            <a:spLocks noGrp="1"/>
          </p:cNvSpPr>
          <p:nvPr>
            <p:ph type="title"/>
          </p:nvPr>
        </p:nvSpPr>
        <p:spPr/>
        <p:txBody>
          <a:bodyPr/>
          <a:lstStyle/>
          <a:p>
            <a:r>
              <a:rPr lang="fr-CA" noProof="0" dirty="0"/>
              <a:t>Transformer les données d’un type</a:t>
            </a:r>
          </a:p>
        </p:txBody>
      </p:sp>
      <p:sp>
        <p:nvSpPr>
          <p:cNvPr id="3" name="Espace réservé du contenu 2">
            <a:extLst>
              <a:ext uri="{FF2B5EF4-FFF2-40B4-BE49-F238E27FC236}">
                <a16:creationId xmlns:a16="http://schemas.microsoft.com/office/drawing/2014/main" id="{EE8A978B-2E84-0C57-2C16-43CC8377CB6E}"/>
              </a:ext>
            </a:extLst>
          </p:cNvPr>
          <p:cNvSpPr>
            <a:spLocks noGrp="1"/>
          </p:cNvSpPr>
          <p:nvPr>
            <p:ph idx="1"/>
          </p:nvPr>
        </p:nvSpPr>
        <p:spPr/>
        <p:txBody>
          <a:bodyPr/>
          <a:lstStyle/>
          <a:p>
            <a:pPr algn="just"/>
            <a:r>
              <a:rPr lang="fr-CA" noProof="0" dirty="0"/>
              <a:t>Comme mentionné précédemment, l'utilisation de la fonction </a:t>
            </a:r>
            <a:r>
              <a:rPr lang="fr-CA" b="1" noProof="0" dirty="0"/>
              <a:t>input() </a:t>
            </a:r>
            <a:r>
              <a:rPr lang="fr-CA" noProof="0" dirty="0"/>
              <a:t>permet à l'utilisateur d'entrer des données afin qu'elles puissent être utilisées dans les calculs réalisés par le programme. Cependant, on doit également porter attention au fait que la fonction </a:t>
            </a:r>
            <a:r>
              <a:rPr lang="fr-CA" b="1" noProof="0" dirty="0"/>
              <a:t>input() </a:t>
            </a:r>
            <a:r>
              <a:rPr lang="fr-CA" noProof="0" dirty="0"/>
              <a:t>recueille ce que l'utilisateur entre au clavier sous forme de donnée textuelle!</a:t>
            </a:r>
          </a:p>
          <a:p>
            <a:pPr marL="0" indent="0" algn="just">
              <a:buNone/>
            </a:pPr>
            <a:endParaRPr lang="fr-CA" noProof="0" dirty="0"/>
          </a:p>
        </p:txBody>
      </p:sp>
      <p:sp>
        <p:nvSpPr>
          <p:cNvPr id="6" name="Rectangle 2">
            <a:extLst>
              <a:ext uri="{FF2B5EF4-FFF2-40B4-BE49-F238E27FC236}">
                <a16:creationId xmlns:a16="http://schemas.microsoft.com/office/drawing/2014/main" id="{ECB85A1B-C6A9-6EE5-ED9A-2C867426C901}"/>
              </a:ext>
            </a:extLst>
          </p:cNvPr>
          <p:cNvSpPr>
            <a:spLocks noChangeArrowheads="1"/>
          </p:cNvSpPr>
          <p:nvPr/>
        </p:nvSpPr>
        <p:spPr bwMode="auto">
          <a:xfrm>
            <a:off x="1097280" y="3174725"/>
            <a:ext cx="10058400" cy="1367777"/>
          </a:xfrm>
          <a:prstGeom prst="rect">
            <a:avLst/>
          </a:prstGeom>
          <a:solidFill>
            <a:srgbClr val="F9FAFA"/>
          </a:solidFill>
          <a:ln w="28575">
            <a:solidFill>
              <a:schemeClr val="tx2">
                <a:lumMod val="60000"/>
                <a:lumOff val="4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2000" tIns="72000" rIns="72000" bIns="72000" numCol="1" anchor="ctr" anchorCtr="0" compatLnSpc="1">
            <a:prstTxWarp prst="textNoShape">
              <a:avLst/>
            </a:prstTxWarp>
            <a:noAutofit/>
          </a:bodyPr>
          <a:lstStyle/>
          <a:p>
            <a:pPr lvl="0" defTabSz="914400" eaLnBrk="0" fontAlgn="base" hangingPunct="0">
              <a:spcBef>
                <a:spcPct val="0"/>
              </a:spcBef>
              <a:spcAft>
                <a:spcPct val="0"/>
              </a:spcAft>
            </a:pPr>
            <a:r>
              <a:rPr lang="fr-CA" noProof="0" dirty="0">
                <a:solidFill>
                  <a:schemeClr val="bg1">
                    <a:lumMod val="50000"/>
                  </a:schemeClr>
                </a:solidFill>
                <a:latin typeface="IBM Plex Mono" panose="020B0509050203000203" pitchFamily="49" charset="0"/>
              </a:rPr>
              <a:t># Le code ci-dessous produira une erreur lors de l’exécution!</a:t>
            </a:r>
          </a:p>
          <a:p>
            <a:pPr lvl="0" defTabSz="914400" eaLnBrk="0" fontAlgn="base" hangingPunct="0">
              <a:spcBef>
                <a:spcPct val="0"/>
              </a:spcBef>
              <a:spcAft>
                <a:spcPct val="0"/>
              </a:spcAft>
            </a:pPr>
            <a:r>
              <a:rPr lang="fr-CA" noProof="0" dirty="0" err="1">
                <a:solidFill>
                  <a:srgbClr val="1C1D1E"/>
                </a:solidFill>
                <a:latin typeface="IBM Plex Mono" panose="020B0509050203000203" pitchFamily="49" charset="0"/>
              </a:rPr>
              <a:t>donnee</a:t>
            </a:r>
            <a:r>
              <a:rPr lang="fr-CA" noProof="0" dirty="0">
                <a:solidFill>
                  <a:srgbClr val="1C1D1E"/>
                </a:solidFill>
                <a:latin typeface="IBM Plex Mono" panose="020B0509050203000203" pitchFamily="49" charset="0"/>
              </a:rPr>
              <a:t> : </a:t>
            </a:r>
            <a:r>
              <a:rPr lang="fr-CA" noProof="0" dirty="0" err="1">
                <a:solidFill>
                  <a:srgbClr val="1C1D1E"/>
                </a:solidFill>
                <a:latin typeface="IBM Plex Mono" panose="020B0509050203000203" pitchFamily="49" charset="0"/>
              </a:rPr>
              <a:t>str</a:t>
            </a:r>
            <a:r>
              <a:rPr lang="fr-CA" noProof="0" dirty="0">
                <a:solidFill>
                  <a:srgbClr val="1C1D1E"/>
                </a:solidFill>
                <a:latin typeface="IBM Plex Mono" panose="020B0509050203000203" pitchFamily="49" charset="0"/>
              </a:rPr>
              <a:t> </a:t>
            </a:r>
            <a:r>
              <a:rPr lang="fr-CA" noProof="0" dirty="0">
                <a:solidFill>
                  <a:srgbClr val="E40021"/>
                </a:solidFill>
                <a:latin typeface="IBM Plex Mono" panose="020B0509050203000203" pitchFamily="49" charset="0"/>
              </a:rPr>
              <a:t>=</a:t>
            </a:r>
            <a:r>
              <a:rPr lang="fr-CA" noProof="0" dirty="0">
                <a:solidFill>
                  <a:srgbClr val="1C1D1E"/>
                </a:solidFill>
                <a:latin typeface="IBM Plex Mono" panose="020B0509050203000203" pitchFamily="49" charset="0"/>
              </a:rPr>
              <a:t> </a:t>
            </a:r>
            <a:r>
              <a:rPr lang="fr-CA" noProof="0" dirty="0">
                <a:solidFill>
                  <a:srgbClr val="4180AC"/>
                </a:solidFill>
                <a:latin typeface="IBM Plex Mono" panose="020B0509050203000203" pitchFamily="49" charset="0"/>
              </a:rPr>
              <a:t>input</a:t>
            </a:r>
            <a:r>
              <a:rPr lang="fr-CA" noProof="0" dirty="0">
                <a:solidFill>
                  <a:srgbClr val="6B6F72"/>
                </a:solidFill>
                <a:latin typeface="IBM Plex Mono" panose="020B0509050203000203" pitchFamily="49" charset="0"/>
              </a:rPr>
              <a:t>(</a:t>
            </a:r>
            <a:r>
              <a:rPr lang="fr-CA" noProof="0" dirty="0">
                <a:solidFill>
                  <a:srgbClr val="009817"/>
                </a:solidFill>
                <a:latin typeface="IBM Plex Mono" panose="020B0509050203000203" pitchFamily="49" charset="0"/>
              </a:rPr>
              <a:t>"Veuillez entrer un nombre entre 0 et 15"</a:t>
            </a:r>
            <a:r>
              <a:rPr lang="fr-CA" noProof="0" dirty="0">
                <a:solidFill>
                  <a:srgbClr val="6B6F72"/>
                </a:solidFill>
                <a:latin typeface="IBM Plex Mono" panose="020B0509050203000203" pitchFamily="49" charset="0"/>
              </a:rPr>
              <a:t>)</a:t>
            </a:r>
            <a:r>
              <a:rPr lang="fr-CA" noProof="0" dirty="0">
                <a:solidFill>
                  <a:srgbClr val="1C1D1E"/>
                </a:solidFill>
                <a:latin typeface="IBM Plex Mono" panose="020B0509050203000203" pitchFamily="49" charset="0"/>
              </a:rPr>
              <a:t> </a:t>
            </a:r>
          </a:p>
          <a:p>
            <a:pPr lvl="0" defTabSz="914400" eaLnBrk="0" fontAlgn="base" hangingPunct="0">
              <a:spcBef>
                <a:spcPct val="0"/>
              </a:spcBef>
              <a:spcAft>
                <a:spcPct val="0"/>
              </a:spcAft>
            </a:pPr>
            <a:r>
              <a:rPr lang="fr-CA" noProof="0" dirty="0">
                <a:solidFill>
                  <a:srgbClr val="1C1D1E"/>
                </a:solidFill>
                <a:latin typeface="IBM Plex Mono" panose="020B0509050203000203" pitchFamily="49" charset="0"/>
              </a:rPr>
              <a:t>total </a:t>
            </a:r>
            <a:r>
              <a:rPr lang="fr-CA" noProof="0" dirty="0">
                <a:solidFill>
                  <a:srgbClr val="E40021"/>
                </a:solidFill>
                <a:latin typeface="IBM Plex Mono" panose="020B0509050203000203" pitchFamily="49" charset="0"/>
              </a:rPr>
              <a:t>=</a:t>
            </a:r>
            <a:r>
              <a:rPr lang="fr-CA" noProof="0" dirty="0">
                <a:solidFill>
                  <a:srgbClr val="1C1D1E"/>
                </a:solidFill>
                <a:latin typeface="IBM Plex Mono" panose="020B0509050203000203" pitchFamily="49" charset="0"/>
              </a:rPr>
              <a:t> donnee </a:t>
            </a:r>
            <a:r>
              <a:rPr lang="fr-CA" noProof="0" dirty="0">
                <a:solidFill>
                  <a:srgbClr val="E40021"/>
                </a:solidFill>
                <a:latin typeface="IBM Plex Mono" panose="020B0509050203000203" pitchFamily="49" charset="0"/>
              </a:rPr>
              <a:t>+</a:t>
            </a:r>
            <a:r>
              <a:rPr lang="fr-CA" noProof="0" dirty="0">
                <a:solidFill>
                  <a:srgbClr val="1C1D1E"/>
                </a:solidFill>
                <a:latin typeface="IBM Plex Mono" panose="020B0509050203000203" pitchFamily="49" charset="0"/>
              </a:rPr>
              <a:t> </a:t>
            </a:r>
            <a:r>
              <a:rPr lang="fr-CA" noProof="0" dirty="0">
                <a:solidFill>
                  <a:srgbClr val="BB5C00"/>
                </a:solidFill>
                <a:latin typeface="IBM Plex Mono" panose="020B0509050203000203" pitchFamily="49" charset="0"/>
              </a:rPr>
              <a:t>10</a:t>
            </a:r>
            <a:r>
              <a:rPr lang="fr-CA" sz="1400" noProof="0" dirty="0"/>
              <a:t> </a:t>
            </a:r>
            <a:endParaRPr lang="fr-CA" sz="4000" noProof="0" dirty="0">
              <a:latin typeface="Arial" panose="020B0604020202020204" pitchFamily="34" charset="0"/>
            </a:endParaRPr>
          </a:p>
        </p:txBody>
      </p:sp>
      <p:sp>
        <p:nvSpPr>
          <p:cNvPr id="7" name="Rectangle 3">
            <a:extLst>
              <a:ext uri="{FF2B5EF4-FFF2-40B4-BE49-F238E27FC236}">
                <a16:creationId xmlns:a16="http://schemas.microsoft.com/office/drawing/2014/main" id="{265C8B06-013A-C434-8D1C-7851102C6151}"/>
              </a:ext>
            </a:extLst>
          </p:cNvPr>
          <p:cNvSpPr>
            <a:spLocks noChangeArrowheads="1"/>
          </p:cNvSpPr>
          <p:nvPr/>
        </p:nvSpPr>
        <p:spPr bwMode="auto">
          <a:xfrm>
            <a:off x="0" y="90100"/>
            <a:ext cx="65" cy="276999"/>
          </a:xfrm>
          <a:prstGeom prst="rect">
            <a:avLst/>
          </a:prstGeom>
          <a:solidFill>
            <a:srgbClr val="F9FA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CA" sz="1800" b="0" i="0" u="none" strike="noStrike" cap="none" normalizeH="0" baseline="0" noProof="0" dirty="0">
              <a:ln>
                <a:noFill/>
              </a:ln>
              <a:solidFill>
                <a:schemeClr val="tx1"/>
              </a:solidFill>
              <a:effectLst/>
              <a:latin typeface="Arial" panose="020B0604020202020204" pitchFamily="34" charset="0"/>
            </a:endParaRPr>
          </a:p>
        </p:txBody>
      </p:sp>
      <p:sp>
        <p:nvSpPr>
          <p:cNvPr id="11" name="ZoneTexte 10">
            <a:extLst>
              <a:ext uri="{FF2B5EF4-FFF2-40B4-BE49-F238E27FC236}">
                <a16:creationId xmlns:a16="http://schemas.microsoft.com/office/drawing/2014/main" id="{77E66AE6-99D8-9B79-CB01-7FB7FBEEEE45}"/>
              </a:ext>
            </a:extLst>
          </p:cNvPr>
          <p:cNvSpPr txBox="1"/>
          <p:nvPr/>
        </p:nvSpPr>
        <p:spPr>
          <a:xfrm>
            <a:off x="1097280" y="4650876"/>
            <a:ext cx="10058400" cy="646331"/>
          </a:xfrm>
          <a:prstGeom prst="rect">
            <a:avLst/>
          </a:prstGeom>
          <a:noFill/>
        </p:spPr>
        <p:txBody>
          <a:bodyPr wrap="square">
            <a:spAutoFit/>
          </a:bodyPr>
          <a:lstStyle/>
          <a:p>
            <a:r>
              <a:rPr lang="fr-CA" noProof="0" dirty="0"/>
              <a:t>La variable </a:t>
            </a:r>
            <a:r>
              <a:rPr lang="fr-CA" b="1" noProof="0" dirty="0"/>
              <a:t>« donnee » </a:t>
            </a:r>
            <a:r>
              <a:rPr lang="fr-CA" noProof="0" dirty="0"/>
              <a:t>contient une valeur textuelle, et que l'on tente de </a:t>
            </a:r>
            <a:r>
              <a:rPr lang="fr-CA" b="1" noProof="0" dirty="0"/>
              <a:t>l'additionner</a:t>
            </a:r>
            <a:r>
              <a:rPr lang="fr-CA" noProof="0" dirty="0"/>
              <a:t> à la </a:t>
            </a:r>
            <a:r>
              <a:rPr lang="fr-CA" b="1" noProof="0" dirty="0"/>
              <a:t>valeur numérique 10</a:t>
            </a:r>
            <a:r>
              <a:rPr lang="fr-CA" noProof="0" dirty="0"/>
              <a:t>.</a:t>
            </a:r>
          </a:p>
        </p:txBody>
      </p:sp>
    </p:spTree>
    <p:extLst>
      <p:ext uri="{BB962C8B-B14F-4D97-AF65-F5344CB8AC3E}">
        <p14:creationId xmlns:p14="http://schemas.microsoft.com/office/powerpoint/2010/main" val="305525978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C96DED-6D7B-6366-7AD2-3FFEC5DC4170}"/>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81C299EC-54D1-E1E7-2964-EC89E233FF23}"/>
              </a:ext>
            </a:extLst>
          </p:cNvPr>
          <p:cNvSpPr>
            <a:spLocks noGrp="1"/>
          </p:cNvSpPr>
          <p:nvPr>
            <p:ph type="title"/>
          </p:nvPr>
        </p:nvSpPr>
        <p:spPr/>
        <p:txBody>
          <a:bodyPr/>
          <a:lstStyle/>
          <a:p>
            <a:r>
              <a:rPr lang="fr-CA" noProof="0" dirty="0"/>
              <a:t>Transformer les données d’un type</a:t>
            </a:r>
          </a:p>
        </p:txBody>
      </p:sp>
      <p:sp>
        <p:nvSpPr>
          <p:cNvPr id="3" name="Espace réservé du contenu 2">
            <a:extLst>
              <a:ext uri="{FF2B5EF4-FFF2-40B4-BE49-F238E27FC236}">
                <a16:creationId xmlns:a16="http://schemas.microsoft.com/office/drawing/2014/main" id="{42842EA3-D2C7-F753-A5F8-37D5CB0C9005}"/>
              </a:ext>
            </a:extLst>
          </p:cNvPr>
          <p:cNvSpPr>
            <a:spLocks noGrp="1"/>
          </p:cNvSpPr>
          <p:nvPr>
            <p:ph idx="1"/>
          </p:nvPr>
        </p:nvSpPr>
        <p:spPr/>
        <p:txBody>
          <a:bodyPr/>
          <a:lstStyle/>
          <a:p>
            <a:pPr algn="just"/>
            <a:r>
              <a:rPr lang="fr-CA" noProof="0" dirty="0"/>
              <a:t>Pour pallier à ce problème, on peut utiliser les fonctions suivantes pour transformer la valeur textuelle en valeur numérique!</a:t>
            </a:r>
          </a:p>
          <a:p>
            <a:pPr algn="just"/>
            <a:r>
              <a:rPr lang="fr-CA" b="1" noProof="0" dirty="0"/>
              <a:t>int() </a:t>
            </a:r>
            <a:r>
              <a:rPr lang="fr-CA" noProof="0" dirty="0"/>
              <a:t>- construit un nombre entier à partir d’une valeur de type </a:t>
            </a:r>
            <a:r>
              <a:rPr lang="fr-CA" b="1" noProof="0" dirty="0"/>
              <a:t>int</a:t>
            </a:r>
            <a:r>
              <a:rPr lang="fr-CA" noProof="0" dirty="0"/>
              <a:t>, </a:t>
            </a:r>
            <a:r>
              <a:rPr lang="fr-CA" b="1" noProof="0" dirty="0"/>
              <a:t>float</a:t>
            </a:r>
            <a:r>
              <a:rPr lang="fr-CA" noProof="0" dirty="0"/>
              <a:t> ou </a:t>
            </a:r>
            <a:r>
              <a:rPr lang="fr-CA" b="1" noProof="0" dirty="0"/>
              <a:t>str</a:t>
            </a:r>
            <a:r>
              <a:rPr lang="fr-CA" noProof="0" dirty="0"/>
              <a:t> (à condition que la chaîne représente un nombre entier)</a:t>
            </a:r>
          </a:p>
          <a:p>
            <a:pPr algn="just"/>
            <a:r>
              <a:rPr lang="fr-CA" b="1" noProof="0" dirty="0"/>
              <a:t>float() </a:t>
            </a:r>
            <a:r>
              <a:rPr lang="fr-CA" noProof="0" dirty="0"/>
              <a:t>- construit un nombre flottant à partir d’une valeur de type </a:t>
            </a:r>
            <a:r>
              <a:rPr lang="fr-CA" b="1" noProof="0" dirty="0"/>
              <a:t>int</a:t>
            </a:r>
            <a:r>
              <a:rPr lang="fr-CA" noProof="0" dirty="0"/>
              <a:t>,</a:t>
            </a:r>
            <a:r>
              <a:rPr lang="fr-CA" b="1" noProof="0" dirty="0"/>
              <a:t> float</a:t>
            </a:r>
            <a:r>
              <a:rPr lang="fr-CA" noProof="0" dirty="0"/>
              <a:t>, ou </a:t>
            </a:r>
            <a:r>
              <a:rPr lang="fr-CA" b="1" noProof="0" dirty="0"/>
              <a:t>str </a:t>
            </a:r>
            <a:r>
              <a:rPr lang="fr-CA" noProof="0" dirty="0"/>
              <a:t>(à condition que la chaîne représente un nombre flottant ou un entier)</a:t>
            </a:r>
          </a:p>
          <a:p>
            <a:pPr algn="just"/>
            <a:r>
              <a:rPr lang="fr-CA" b="1" noProof="0" dirty="0"/>
              <a:t>str() </a:t>
            </a:r>
            <a:r>
              <a:rPr lang="fr-CA" noProof="0" dirty="0"/>
              <a:t>- construit une chaîne de caractères à partir d'une grande variété de types de données, y compris les </a:t>
            </a:r>
            <a:r>
              <a:rPr lang="fr-CA" b="1" noProof="0" dirty="0"/>
              <a:t>str</a:t>
            </a:r>
            <a:r>
              <a:rPr lang="fr-CA" noProof="0" dirty="0"/>
              <a:t>, </a:t>
            </a:r>
            <a:r>
              <a:rPr lang="fr-CA" b="1" noProof="0" dirty="0"/>
              <a:t>int</a:t>
            </a:r>
            <a:r>
              <a:rPr lang="fr-CA" noProof="0" dirty="0"/>
              <a:t> et </a:t>
            </a:r>
            <a:r>
              <a:rPr lang="fr-CA" b="1" noProof="0" dirty="0"/>
              <a:t>float</a:t>
            </a:r>
          </a:p>
        </p:txBody>
      </p:sp>
      <p:sp>
        <p:nvSpPr>
          <p:cNvPr id="6" name="Rectangle 2">
            <a:extLst>
              <a:ext uri="{FF2B5EF4-FFF2-40B4-BE49-F238E27FC236}">
                <a16:creationId xmlns:a16="http://schemas.microsoft.com/office/drawing/2014/main" id="{9A6AD8AF-CF2C-9F73-947E-904A388FC8A0}"/>
              </a:ext>
            </a:extLst>
          </p:cNvPr>
          <p:cNvSpPr>
            <a:spLocks noChangeArrowheads="1"/>
          </p:cNvSpPr>
          <p:nvPr/>
        </p:nvSpPr>
        <p:spPr bwMode="auto">
          <a:xfrm>
            <a:off x="1097280" y="4797048"/>
            <a:ext cx="10058399" cy="1367777"/>
          </a:xfrm>
          <a:prstGeom prst="rect">
            <a:avLst/>
          </a:prstGeom>
          <a:solidFill>
            <a:srgbClr val="F9FAFA"/>
          </a:solidFill>
          <a:ln w="28575">
            <a:solidFill>
              <a:schemeClr val="tx2">
                <a:lumMod val="60000"/>
                <a:lumOff val="40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72000" tIns="72000" rIns="72000" bIns="72000" numCol="1" anchor="ctr" anchorCtr="0" compatLnSpc="1">
            <a:prstTxWarp prst="textNoShape">
              <a:avLst/>
            </a:prstTxWarp>
            <a:noAutofit/>
          </a:bodyPr>
          <a:lstStyle/>
          <a:p>
            <a:pPr lvl="0" defTabSz="914400" eaLnBrk="0" fontAlgn="base" hangingPunct="0">
              <a:spcBef>
                <a:spcPct val="0"/>
              </a:spcBef>
              <a:spcAft>
                <a:spcPct val="0"/>
              </a:spcAft>
            </a:pPr>
            <a:r>
              <a:rPr lang="fr-CA" noProof="0">
                <a:solidFill>
                  <a:srgbClr val="1C1D1E"/>
                </a:solidFill>
                <a:latin typeface="Cascadia Mono" panose="020B0609020000020004" pitchFamily="49" charset="0"/>
                <a:cs typeface="Cascadia Mono" panose="020B0609020000020004" pitchFamily="49" charset="0"/>
              </a:rPr>
              <a:t>donnee</a:t>
            </a:r>
            <a:r>
              <a:rPr lang="fr-CA" noProof="0" dirty="0">
                <a:solidFill>
                  <a:srgbClr val="1C1D1E"/>
                </a:solidFill>
                <a:latin typeface="Cascadia Mono" panose="020B0609020000020004" pitchFamily="49" charset="0"/>
                <a:cs typeface="Cascadia Mono" panose="020B0609020000020004" pitchFamily="49" charset="0"/>
              </a:rPr>
              <a:t> : </a:t>
            </a:r>
            <a:r>
              <a:rPr lang="fr-CA" noProof="0" dirty="0" err="1">
                <a:solidFill>
                  <a:srgbClr val="1C1D1E"/>
                </a:solidFill>
                <a:latin typeface="Cascadia Mono" panose="020B0609020000020004" pitchFamily="49" charset="0"/>
                <a:cs typeface="Cascadia Mono" panose="020B0609020000020004" pitchFamily="49" charset="0"/>
              </a:rPr>
              <a:t>int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BB5C00"/>
                </a:solidFill>
                <a:latin typeface="Cascadia Mono" panose="020B0609020000020004" pitchFamily="49" charset="0"/>
                <a:cs typeface="Cascadia Mono" panose="020B0609020000020004" pitchFamily="49" charset="0"/>
              </a:rPr>
              <a:t>int</a:t>
            </a:r>
            <a:r>
              <a:rPr lang="fr-CA" noProof="0" dirty="0">
                <a:solidFill>
                  <a:srgbClr val="6B6F72"/>
                </a:solidFill>
                <a:latin typeface="Cascadia Mono" panose="020B0609020000020004" pitchFamily="49" charset="0"/>
                <a:cs typeface="Cascadia Mono" panose="020B0609020000020004" pitchFamily="49" charset="0"/>
              </a:rPr>
              <a:t>(</a:t>
            </a:r>
            <a:r>
              <a:rPr lang="fr-CA" noProof="0" dirty="0">
                <a:solidFill>
                  <a:srgbClr val="4180AC"/>
                </a:solidFill>
                <a:latin typeface="Cascadia Mono" panose="020B0609020000020004" pitchFamily="49" charset="0"/>
                <a:cs typeface="Cascadia Mono" panose="020B0609020000020004" pitchFamily="49" charset="0"/>
              </a:rPr>
              <a:t>input</a:t>
            </a:r>
            <a:r>
              <a:rPr lang="fr-CA" noProof="0" dirty="0">
                <a:solidFill>
                  <a:srgbClr val="6B6F72"/>
                </a:solidFill>
                <a:latin typeface="Cascadia Mono" panose="020B0609020000020004" pitchFamily="49" charset="0"/>
                <a:cs typeface="Cascadia Mono" panose="020B0609020000020004" pitchFamily="49" charset="0"/>
              </a:rPr>
              <a:t>(</a:t>
            </a:r>
            <a:r>
              <a:rPr lang="fr-CA" noProof="0" dirty="0">
                <a:solidFill>
                  <a:srgbClr val="009817"/>
                </a:solidFill>
                <a:latin typeface="Cascadia Mono" panose="020B0609020000020004" pitchFamily="49" charset="0"/>
                <a:cs typeface="Cascadia Mono" panose="020B0609020000020004" pitchFamily="49" charset="0"/>
              </a:rPr>
              <a:t>"Veuillez entrer un nombre entre 0 et 15"</a:t>
            </a:r>
            <a:r>
              <a:rPr lang="fr-CA" noProof="0" dirty="0">
                <a:solidFill>
                  <a:srgbClr val="6B6F72"/>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p>
          <a:p>
            <a:pPr lvl="0" defTabSz="914400" eaLnBrk="0" fontAlgn="base" hangingPunct="0">
              <a:spcBef>
                <a:spcPct val="0"/>
              </a:spcBef>
              <a:spcAft>
                <a:spcPct val="0"/>
              </a:spcAft>
            </a:pPr>
            <a:r>
              <a:rPr lang="fr-CA" noProof="0" dirty="0">
                <a:solidFill>
                  <a:srgbClr val="1C1D1E"/>
                </a:solidFill>
                <a:latin typeface="Cascadia Mono" panose="020B0609020000020004" pitchFamily="49" charset="0"/>
                <a:cs typeface="Cascadia Mono" panose="020B0609020000020004" pitchFamily="49" charset="0"/>
              </a:rPr>
              <a:t>total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donnee </a:t>
            </a:r>
            <a:r>
              <a:rPr lang="fr-CA" noProof="0" dirty="0">
                <a:solidFill>
                  <a:srgbClr val="E40021"/>
                </a:solidFill>
                <a:latin typeface="Cascadia Mono" panose="020B0609020000020004" pitchFamily="49" charset="0"/>
                <a:cs typeface="Cascadia Mono" panose="020B0609020000020004" pitchFamily="49" charset="0"/>
              </a:rPr>
              <a:t>+</a:t>
            </a:r>
            <a:r>
              <a:rPr lang="fr-CA" noProof="0" dirty="0">
                <a:solidFill>
                  <a:srgbClr val="1C1D1E"/>
                </a:solidFill>
                <a:latin typeface="Cascadia Mono" panose="020B0609020000020004" pitchFamily="49" charset="0"/>
                <a:cs typeface="Cascadia Mono" panose="020B0609020000020004" pitchFamily="49" charset="0"/>
              </a:rPr>
              <a:t> </a:t>
            </a:r>
            <a:r>
              <a:rPr lang="fr-CA" noProof="0" dirty="0">
                <a:solidFill>
                  <a:srgbClr val="BB5C00"/>
                </a:solidFill>
                <a:latin typeface="Cascadia Mono" panose="020B0609020000020004" pitchFamily="49" charset="0"/>
                <a:cs typeface="Cascadia Mono" panose="020B0609020000020004" pitchFamily="49" charset="0"/>
              </a:rPr>
              <a:t>10</a:t>
            </a:r>
            <a:r>
              <a:rPr lang="fr-CA" sz="1400" noProof="0" dirty="0">
                <a:latin typeface="Cascadia Mono" panose="020B0609020000020004" pitchFamily="49" charset="0"/>
                <a:cs typeface="Cascadia Mono" panose="020B0609020000020004" pitchFamily="49" charset="0"/>
              </a:rPr>
              <a:t> </a:t>
            </a:r>
            <a:endParaRPr lang="fr-CA" sz="4000" noProof="0" dirty="0">
              <a:latin typeface="Cascadia Mono" panose="020B0609020000020004" pitchFamily="49" charset="0"/>
              <a:cs typeface="Cascadia Mono" panose="020B0609020000020004" pitchFamily="49" charset="0"/>
            </a:endParaRPr>
          </a:p>
        </p:txBody>
      </p:sp>
      <p:sp>
        <p:nvSpPr>
          <p:cNvPr id="7" name="Rectangle 3">
            <a:extLst>
              <a:ext uri="{FF2B5EF4-FFF2-40B4-BE49-F238E27FC236}">
                <a16:creationId xmlns:a16="http://schemas.microsoft.com/office/drawing/2014/main" id="{27EC0FE6-8072-6D85-C1A0-CC3A28AF2CE2}"/>
              </a:ext>
            </a:extLst>
          </p:cNvPr>
          <p:cNvSpPr>
            <a:spLocks noChangeArrowheads="1"/>
          </p:cNvSpPr>
          <p:nvPr/>
        </p:nvSpPr>
        <p:spPr bwMode="auto">
          <a:xfrm>
            <a:off x="0" y="90100"/>
            <a:ext cx="65" cy="276999"/>
          </a:xfrm>
          <a:prstGeom prst="rect">
            <a:avLst/>
          </a:prstGeom>
          <a:solidFill>
            <a:srgbClr val="F9FA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0" rIns="0" bIns="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fr-CA" sz="1800" b="0" i="0" u="none" strike="noStrike" cap="none" normalizeH="0" baseline="0" noProof="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5531350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943C228-283E-0694-0FD7-267E4E9FCE8B}"/>
              </a:ext>
            </a:extLst>
          </p:cNvPr>
          <p:cNvSpPr>
            <a:spLocks noGrp="1"/>
          </p:cNvSpPr>
          <p:nvPr>
            <p:ph type="title"/>
          </p:nvPr>
        </p:nvSpPr>
        <p:spPr/>
        <p:txBody>
          <a:bodyPr/>
          <a:lstStyle/>
          <a:p>
            <a:r>
              <a:rPr lang="fr-FR" dirty="0">
                <a:solidFill>
                  <a:schemeClr val="tx1"/>
                </a:solidFill>
              </a:rPr>
              <a:t>Développement graduel</a:t>
            </a:r>
            <a:endParaRPr lang="fr-CA" dirty="0">
              <a:solidFill>
                <a:schemeClr val="tx1"/>
              </a:solidFill>
            </a:endParaRPr>
          </a:p>
        </p:txBody>
      </p:sp>
      <p:sp>
        <p:nvSpPr>
          <p:cNvPr id="3" name="Espace réservé du contenu 2">
            <a:extLst>
              <a:ext uri="{FF2B5EF4-FFF2-40B4-BE49-F238E27FC236}">
                <a16:creationId xmlns:a16="http://schemas.microsoft.com/office/drawing/2014/main" id="{B271E3DB-1677-14C3-1F89-06E59B728FF5}"/>
              </a:ext>
            </a:extLst>
          </p:cNvPr>
          <p:cNvSpPr>
            <a:spLocks noGrp="1"/>
          </p:cNvSpPr>
          <p:nvPr>
            <p:ph idx="1"/>
          </p:nvPr>
        </p:nvSpPr>
        <p:spPr/>
        <p:txBody>
          <a:bodyPr/>
          <a:lstStyle/>
          <a:p>
            <a:r>
              <a:rPr lang="fr-FR" dirty="0"/>
              <a:t>Le développement graduel est une méthode de travail qui vise à faciliter la vie du programmeur et de la programmeuse dans la mise en place de son programme.</a:t>
            </a:r>
          </a:p>
          <a:p>
            <a:r>
              <a:rPr lang="fr-FR" dirty="0"/>
              <a:t>L’idée générale consiste simplement à commencer tout d’abord à déterminer les grandes étapes du programme et à les décrire en des termes très vagues.</a:t>
            </a:r>
          </a:p>
          <a:p>
            <a:r>
              <a:rPr lang="fr-FR" dirty="0"/>
              <a:t>On s’attarde par la suite à rendre la description de chaque étape de plus en plus précise, jusqu’à ce que l’on obtienne quelque chose qui ressemble à une instruction pouvant être exécutée par un ordinateur.</a:t>
            </a:r>
          </a:p>
          <a:p>
            <a:r>
              <a:rPr lang="fr-CA" dirty="0"/>
              <a:t>Exemple: calculer pente entre 2 points</a:t>
            </a:r>
          </a:p>
          <a:p>
            <a:r>
              <a:rPr lang="fr-CA" dirty="0"/>
              <a:t>Exercice: calculer le sinus d’un angle à partir de la longueur des côtés</a:t>
            </a:r>
            <a:endParaRPr lang="fr-FR" dirty="0"/>
          </a:p>
        </p:txBody>
      </p:sp>
    </p:spTree>
    <p:extLst>
      <p:ext uri="{BB962C8B-B14F-4D97-AF65-F5344CB8AC3E}">
        <p14:creationId xmlns:p14="http://schemas.microsoft.com/office/powerpoint/2010/main" val="16529075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780D1D-9360-1087-6419-9083AE95F682}"/>
              </a:ext>
            </a:extLst>
          </p:cNvPr>
          <p:cNvSpPr>
            <a:spLocks noGrp="1"/>
          </p:cNvSpPr>
          <p:nvPr>
            <p:ph type="title"/>
          </p:nvPr>
        </p:nvSpPr>
        <p:spPr/>
        <p:txBody>
          <a:bodyPr/>
          <a:lstStyle/>
          <a:p>
            <a:r>
              <a:rPr lang="fr-CA" noProof="0" dirty="0"/>
              <a:t>Laboratoire #1</a:t>
            </a:r>
          </a:p>
        </p:txBody>
      </p:sp>
    </p:spTree>
    <p:extLst>
      <p:ext uri="{BB962C8B-B14F-4D97-AF65-F5344CB8AC3E}">
        <p14:creationId xmlns:p14="http://schemas.microsoft.com/office/powerpoint/2010/main" val="26676192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2E48DEC-C4C0-1464-502C-0F2080E2AC8B}"/>
              </a:ext>
            </a:extLst>
          </p:cNvPr>
          <p:cNvSpPr>
            <a:spLocks noGrp="1"/>
          </p:cNvSpPr>
          <p:nvPr>
            <p:ph type="title"/>
          </p:nvPr>
        </p:nvSpPr>
        <p:spPr/>
        <p:txBody>
          <a:bodyPr>
            <a:normAutofit fontScale="90000"/>
          </a:bodyPr>
          <a:lstStyle/>
          <a:p>
            <a:r>
              <a:rPr lang="fr-FR" dirty="0">
                <a:solidFill>
                  <a:schemeClr val="tx1"/>
                </a:solidFill>
              </a:rPr>
              <a:t>Type des variables (diapo probablement redondante avec la précédente que je n’avais pas vue avant d’écrire celle-ci)</a:t>
            </a:r>
            <a:endParaRPr lang="fr-CA" dirty="0">
              <a:solidFill>
                <a:schemeClr val="tx1"/>
              </a:solidFill>
            </a:endParaRPr>
          </a:p>
        </p:txBody>
      </p:sp>
      <mc:AlternateContent xmlns:mc="http://schemas.openxmlformats.org/markup-compatibility/2006" xmlns:a14="http://schemas.microsoft.com/office/drawing/2010/main">
        <mc:Choice Requires="a14">
          <p:sp>
            <p:nvSpPr>
              <p:cNvPr id="3" name="Espace réservé du contenu 2">
                <a:extLst>
                  <a:ext uri="{FF2B5EF4-FFF2-40B4-BE49-F238E27FC236}">
                    <a16:creationId xmlns:a16="http://schemas.microsoft.com/office/drawing/2014/main" id="{F2EC8CDF-06AA-FBAF-D3C9-CAC76B103838}"/>
                  </a:ext>
                </a:extLst>
              </p:cNvPr>
              <p:cNvSpPr>
                <a:spLocks noGrp="1"/>
              </p:cNvSpPr>
              <p:nvPr>
                <p:ph idx="1"/>
              </p:nvPr>
            </p:nvSpPr>
            <p:spPr>
              <a:xfrm>
                <a:off x="1097280" y="1845734"/>
                <a:ext cx="10058400" cy="4023360"/>
              </a:xfrm>
            </p:spPr>
            <p:txBody>
              <a:bodyPr>
                <a:normAutofit fontScale="85000" lnSpcReduction="10000"/>
              </a:bodyPr>
              <a:lstStyle/>
              <a:p>
                <a:pPr marL="0" indent="0">
                  <a:buNone/>
                </a:pPr>
                <a:r>
                  <a:rPr lang="fr-FR" dirty="0"/>
                  <a:t>Les variables d’un programme contiennent des informations (des données) dont la nature diffère.</a:t>
                </a:r>
                <a:r>
                  <a:rPr lang="fr-CA" dirty="0"/>
                  <a:t>  Certaines données seront numériques: la largeur d’une forme géométrique, le nombre d’élèves dans une classe, la température à l’extérieur. D’autres seront plutôt de nature textuelle: le nom d’un produit chimique, le numéro de série d’une voiture, la marque d’un instrument de mesure.</a:t>
                </a:r>
              </a:p>
              <a:p>
                <a:pPr marL="0" indent="0">
                  <a:buNone/>
                </a:pPr>
                <a:r>
                  <a:rPr lang="fr-CA" dirty="0"/>
                  <a:t>On vient donc de décrire 2 types de données différentes: les données numériques, et les données textuelles. Les données numériques ne contiennent donc que des nombres, alors que les données textuelles peuvent contenir des lettres, des chiffres et des caractères spéciaux (@, $, !, etc…). Les données textuelles sont habituellement appelées: « chaînes de caractères ».</a:t>
                </a:r>
              </a:p>
              <a:p>
                <a:pPr marL="0" indent="0">
                  <a:buNone/>
                </a:pPr>
                <a:r>
                  <a:rPr lang="fr-CA" dirty="0"/>
                  <a:t>Les données numériques sont elles-mêmes divisées en deux catégories: les valeurs entières (faisant partie de l’ensemble </a:t>
                </a:r>
                <a14:m>
                  <m:oMath xmlns:m="http://schemas.openxmlformats.org/officeDocument/2006/math">
                    <m:r>
                      <a:rPr lang="fr-CA" i="1" dirty="0">
                        <a:latin typeface="Cambria Math" panose="02040503050406030204" pitchFamily="18" charset="0"/>
                      </a:rPr>
                      <m:t>ℤ</m:t>
                    </m:r>
                  </m:oMath>
                </a14:m>
                <a:r>
                  <a:rPr lang="fr-CA" dirty="0"/>
                  <a:t>, sans décimales) et les données réelles (avec une décimale, faisant partie de l’ensemble ℝ). Cette distinction est importante car elle entraîne des résultats différents en fonction du type des données impliquées dans les calculs.</a:t>
                </a:r>
              </a:p>
              <a:p>
                <a:pPr marL="0" indent="0">
                  <a:buNone/>
                </a:pPr>
                <a:r>
                  <a:rPr lang="fr-CA" dirty="0"/>
                  <a:t>Il est également à noter qu’en aucun cas, une chaîne de caractère ne peut être impliquée dans un calcul arithmétique. </a:t>
                </a:r>
              </a:p>
            </p:txBody>
          </p:sp>
        </mc:Choice>
        <mc:Fallback xmlns="">
          <p:sp>
            <p:nvSpPr>
              <p:cNvPr id="3" name="Espace réservé du contenu 2">
                <a:extLst>
                  <a:ext uri="{FF2B5EF4-FFF2-40B4-BE49-F238E27FC236}">
                    <a16:creationId xmlns:a16="http://schemas.microsoft.com/office/drawing/2014/main" id="{F2EC8CDF-06AA-FBAF-D3C9-CAC76B103838}"/>
                  </a:ext>
                </a:extLst>
              </p:cNvPr>
              <p:cNvSpPr>
                <a:spLocks noGrp="1" noRot="1" noChangeAspect="1" noMove="1" noResize="1" noEditPoints="1" noAdjustHandles="1" noChangeArrowheads="1" noChangeShapeType="1" noTextEdit="1"/>
              </p:cNvSpPr>
              <p:nvPr>
                <p:ph idx="1"/>
              </p:nvPr>
            </p:nvSpPr>
            <p:spPr>
              <a:xfrm>
                <a:off x="1097280" y="1845734"/>
                <a:ext cx="10058400" cy="4023360"/>
              </a:xfrm>
              <a:blipFill>
                <a:blip r:embed="rId2"/>
                <a:stretch>
                  <a:fillRect l="-1273" t="-1667" r="-61"/>
                </a:stretch>
              </a:blipFill>
            </p:spPr>
            <p:txBody>
              <a:bodyPr/>
              <a:lstStyle/>
              <a:p>
                <a:r>
                  <a:rPr lang="fr-CA">
                    <a:noFill/>
                  </a:rPr>
                  <a:t> </a:t>
                </a:r>
              </a:p>
            </p:txBody>
          </p:sp>
        </mc:Fallback>
      </mc:AlternateContent>
    </p:spTree>
    <p:extLst>
      <p:ext uri="{BB962C8B-B14F-4D97-AF65-F5344CB8AC3E}">
        <p14:creationId xmlns:p14="http://schemas.microsoft.com/office/powerpoint/2010/main" val="814997099"/>
      </p:ext>
    </p:extLst>
  </p:cSld>
  <p:clrMapOvr>
    <a:masterClrMapping/>
  </p:clrMapOvr>
</p:sld>
</file>

<file path=ppt/theme/theme1.xml><?xml version="1.0" encoding="utf-8"?>
<a:theme xmlns:a="http://schemas.openxmlformats.org/drawingml/2006/main" name="Rétrospective">
  <a:themeElements>
    <a:clrScheme name="Rétrospectiv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Retrospect</Template>
  <TotalTime>10608</TotalTime>
  <Words>3254</Words>
  <Application>Microsoft Office PowerPoint</Application>
  <PresentationFormat>Grand écran</PresentationFormat>
  <Paragraphs>252</Paragraphs>
  <Slides>37</Slides>
  <Notes>11</Notes>
  <HiddenSlides>1</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37</vt:i4>
      </vt:variant>
    </vt:vector>
  </HeadingPairs>
  <TitlesOfParts>
    <vt:vector size="45" baseType="lpstr">
      <vt:lpstr>Aptos</vt:lpstr>
      <vt:lpstr>Arial</vt:lpstr>
      <vt:lpstr>Calibri</vt:lpstr>
      <vt:lpstr>Calibri Light</vt:lpstr>
      <vt:lpstr>Cambria Math</vt:lpstr>
      <vt:lpstr>Cascadia Mono</vt:lpstr>
      <vt:lpstr>IBM Plex Mono</vt:lpstr>
      <vt:lpstr>Rétrospective</vt:lpstr>
      <vt:lpstr>Cours 2</vt:lpstr>
      <vt:lpstr>Contenu du cours</vt:lpstr>
      <vt:lpstr>Algorithme et programme</vt:lpstr>
      <vt:lpstr>Les algorithmes et l’informatique</vt:lpstr>
      <vt:lpstr>Exemple d’algorithme et de programme</vt:lpstr>
      <vt:lpstr>Exemple d’algorithme et de programme</vt:lpstr>
      <vt:lpstr>Qu’est-ce qu’un programme informatique ?</vt:lpstr>
      <vt:lpstr>Les composants de base d’un programme</vt:lpstr>
      <vt:lpstr>Les instructions</vt:lpstr>
      <vt:lpstr>Les variables</vt:lpstr>
      <vt:lpstr>Les données textuelles</vt:lpstr>
      <vt:lpstr>Les opérateurs de base</vt:lpstr>
      <vt:lpstr>Expressions</vt:lpstr>
      <vt:lpstr>Évaluation d’une expression</vt:lpstr>
      <vt:lpstr>Évaluation d’une expression</vt:lpstr>
      <vt:lpstr>Exercices</vt:lpstr>
      <vt:lpstr>Exercices</vt:lpstr>
      <vt:lpstr>Évaluation d’une expression</vt:lpstr>
      <vt:lpstr>Exercices</vt:lpstr>
      <vt:lpstr>Structure générale d’un programme</vt:lpstr>
      <vt:lpstr>Conclusion</vt:lpstr>
      <vt:lpstr>Les bases de Python</vt:lpstr>
      <vt:lpstr>Introduction</vt:lpstr>
      <vt:lpstr>Python vs les autres langages</vt:lpstr>
      <vt:lpstr>Syntaxe de base de Python</vt:lpstr>
      <vt:lpstr>Les commentaires</vt:lpstr>
      <vt:lpstr>Les variables</vt:lpstr>
      <vt:lpstr>Les types de données</vt:lpstr>
      <vt:lpstr>Indications de types</vt:lpstr>
      <vt:lpstr>Les opérations de base</vt:lpstr>
      <vt:lpstr>Quelques fonctions utiles</vt:lpstr>
      <vt:lpstr>Les chaînes formattées </vt:lpstr>
      <vt:lpstr>Transformer les données d’un type</vt:lpstr>
      <vt:lpstr>Transformer les données d’un type</vt:lpstr>
      <vt:lpstr>Développement graduel</vt:lpstr>
      <vt:lpstr>Laboratoire #1</vt:lpstr>
      <vt:lpstr>Type des variables (diapo probablement redondante avec la précédente que je n’avais pas vue avant d’écrire celle-ci)</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Charles Lemaire</dc:creator>
  <cp:lastModifiedBy>Mathieu Levesque</cp:lastModifiedBy>
  <cp:revision>18</cp:revision>
  <dcterms:created xsi:type="dcterms:W3CDTF">2025-09-01T17:35:00Z</dcterms:created>
  <dcterms:modified xsi:type="dcterms:W3CDTF">2026-09-02T21:53:25Z</dcterms:modified>
</cp:coreProperties>
</file>