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  <p:sldMasterId id="2147483684" r:id="rId2"/>
  </p:sldMasterIdLst>
  <p:notesMasterIdLst>
    <p:notesMasterId r:id="rId18"/>
  </p:notesMasterIdLst>
  <p:sldIdLst>
    <p:sldId id="256" r:id="rId3"/>
    <p:sldId id="262" r:id="rId4"/>
    <p:sldId id="263" r:id="rId5"/>
    <p:sldId id="264" r:id="rId6"/>
    <p:sldId id="268" r:id="rId7"/>
    <p:sldId id="267" r:id="rId8"/>
    <p:sldId id="257" r:id="rId9"/>
    <p:sldId id="258" r:id="rId10"/>
    <p:sldId id="259" r:id="rId11"/>
    <p:sldId id="266" r:id="rId12"/>
    <p:sldId id="260" r:id="rId13"/>
    <p:sldId id="261" r:id="rId14"/>
    <p:sldId id="271" r:id="rId15"/>
    <p:sldId id="272" r:id="rId16"/>
    <p:sldId id="265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7530" autoAdjust="0"/>
  </p:normalViewPr>
  <p:slideViewPr>
    <p:cSldViewPr snapToGrid="0">
      <p:cViewPr varScale="1">
        <p:scale>
          <a:sx n="98" d="100"/>
          <a:sy n="98" d="100"/>
        </p:scale>
        <p:origin x="10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DA0801-3C64-41B2-9EB5-92AABFEC6EAB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6A32425-CAF6-4F40-B5A0-68AD56DF2E17}">
      <dgm:prSet/>
      <dgm:spPr/>
      <dgm:t>
        <a:bodyPr/>
        <a:lstStyle/>
        <a:p>
          <a:r>
            <a:rPr lang="fr-CA" b="1"/>
            <a:t>Reproductibilité des expériences</a:t>
          </a:r>
          <a:endParaRPr lang="en-US"/>
        </a:p>
      </dgm:t>
    </dgm:pt>
    <dgm:pt modelId="{561D915E-73AD-41DA-9DB8-E123E54C2ECE}" type="parTrans" cxnId="{27684361-64A6-416E-A6D7-EB92173E9531}">
      <dgm:prSet/>
      <dgm:spPr/>
      <dgm:t>
        <a:bodyPr/>
        <a:lstStyle/>
        <a:p>
          <a:endParaRPr lang="en-US"/>
        </a:p>
      </dgm:t>
    </dgm:pt>
    <dgm:pt modelId="{17583844-AB27-4E86-9451-09214B943DEE}" type="sibTrans" cxnId="{27684361-64A6-416E-A6D7-EB92173E9531}">
      <dgm:prSet/>
      <dgm:spPr/>
      <dgm:t>
        <a:bodyPr/>
        <a:lstStyle/>
        <a:p>
          <a:endParaRPr lang="en-US"/>
        </a:p>
      </dgm:t>
    </dgm:pt>
    <dgm:pt modelId="{7801ACC7-5C6E-452B-A664-23B9442C1FF2}">
      <dgm:prSet/>
      <dgm:spPr/>
      <dgm:t>
        <a:bodyPr/>
        <a:lstStyle/>
        <a:p>
          <a:r>
            <a:rPr lang="fr-CA" b="1"/>
            <a:t>Analyse de données</a:t>
          </a:r>
          <a:endParaRPr lang="en-US"/>
        </a:p>
      </dgm:t>
    </dgm:pt>
    <dgm:pt modelId="{B0A16EEF-B586-40F6-BF90-F169AAD9D72D}" type="parTrans" cxnId="{EA392A0B-BEC2-4E1C-B344-FB145C290098}">
      <dgm:prSet/>
      <dgm:spPr/>
      <dgm:t>
        <a:bodyPr/>
        <a:lstStyle/>
        <a:p>
          <a:endParaRPr lang="en-US"/>
        </a:p>
      </dgm:t>
    </dgm:pt>
    <dgm:pt modelId="{F92C36FB-DA18-4321-B77E-8E1D162EF03A}" type="sibTrans" cxnId="{EA392A0B-BEC2-4E1C-B344-FB145C290098}">
      <dgm:prSet/>
      <dgm:spPr/>
      <dgm:t>
        <a:bodyPr/>
        <a:lstStyle/>
        <a:p>
          <a:endParaRPr lang="en-US"/>
        </a:p>
      </dgm:t>
    </dgm:pt>
    <dgm:pt modelId="{7DFE8C61-59DF-4130-9456-61FD59C49BCA}">
      <dgm:prSet/>
      <dgm:spPr/>
      <dgm:t>
        <a:bodyPr/>
        <a:lstStyle/>
        <a:p>
          <a:r>
            <a:rPr lang="fr-CA" b="1"/>
            <a:t>Documentation et Collaboration</a:t>
          </a:r>
          <a:endParaRPr lang="en-US"/>
        </a:p>
      </dgm:t>
    </dgm:pt>
    <dgm:pt modelId="{E8FDB317-1D94-4258-B86C-89178A28F082}" type="parTrans" cxnId="{C64AC3BA-E07C-48F4-B707-5E5C75323576}">
      <dgm:prSet/>
      <dgm:spPr/>
      <dgm:t>
        <a:bodyPr/>
        <a:lstStyle/>
        <a:p>
          <a:endParaRPr lang="en-US"/>
        </a:p>
      </dgm:t>
    </dgm:pt>
    <dgm:pt modelId="{86BD4BA3-3B81-4895-AD7E-76E3D88A8DC6}" type="sibTrans" cxnId="{C64AC3BA-E07C-48F4-B707-5E5C75323576}">
      <dgm:prSet/>
      <dgm:spPr/>
      <dgm:t>
        <a:bodyPr/>
        <a:lstStyle/>
        <a:p>
          <a:endParaRPr lang="en-US"/>
        </a:p>
      </dgm:t>
    </dgm:pt>
    <dgm:pt modelId="{BEB35242-A0F5-4001-80A3-3A87CA4A440F}" type="pres">
      <dgm:prSet presAssocID="{69DA0801-3C64-41B2-9EB5-92AABFEC6EAB}" presName="root" presStyleCnt="0">
        <dgm:presLayoutVars>
          <dgm:dir/>
          <dgm:resizeHandles val="exact"/>
        </dgm:presLayoutVars>
      </dgm:prSet>
      <dgm:spPr/>
    </dgm:pt>
    <dgm:pt modelId="{0A46E18D-C739-4F96-9A4B-8849602F6927}" type="pres">
      <dgm:prSet presAssocID="{66A32425-CAF6-4F40-B5A0-68AD56DF2E17}" presName="compNode" presStyleCnt="0"/>
      <dgm:spPr/>
    </dgm:pt>
    <dgm:pt modelId="{AF8B847B-C46F-4804-ACBD-9B41F7E2ED0D}" type="pres">
      <dgm:prSet presAssocID="{66A32425-CAF6-4F40-B5A0-68AD56DF2E1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ole"/>
        </a:ext>
      </dgm:extLst>
    </dgm:pt>
    <dgm:pt modelId="{664EFDBE-79FF-4C9E-8C4E-6C93D30C0B73}" type="pres">
      <dgm:prSet presAssocID="{66A32425-CAF6-4F40-B5A0-68AD56DF2E17}" presName="spaceRect" presStyleCnt="0"/>
      <dgm:spPr/>
    </dgm:pt>
    <dgm:pt modelId="{BF7E18E8-143C-4681-A356-8C2B9B5365D5}" type="pres">
      <dgm:prSet presAssocID="{66A32425-CAF6-4F40-B5A0-68AD56DF2E17}" presName="textRect" presStyleLbl="revTx" presStyleIdx="0" presStyleCnt="3">
        <dgm:presLayoutVars>
          <dgm:chMax val="1"/>
          <dgm:chPref val="1"/>
        </dgm:presLayoutVars>
      </dgm:prSet>
      <dgm:spPr/>
    </dgm:pt>
    <dgm:pt modelId="{5931C4A1-D5DC-489F-BB0A-E5864CAABCF1}" type="pres">
      <dgm:prSet presAssocID="{17583844-AB27-4E86-9451-09214B943DEE}" presName="sibTrans" presStyleCnt="0"/>
      <dgm:spPr/>
    </dgm:pt>
    <dgm:pt modelId="{3BBCC7A2-54F2-4E26-9C2B-A8C1217895F4}" type="pres">
      <dgm:prSet presAssocID="{7801ACC7-5C6E-452B-A664-23B9442C1FF2}" presName="compNode" presStyleCnt="0"/>
      <dgm:spPr/>
    </dgm:pt>
    <dgm:pt modelId="{CCD549EA-0F88-47A7-9EF7-3D34620DFBBE}" type="pres">
      <dgm:prSet presAssocID="{7801ACC7-5C6E-452B-A664-23B9442C1FF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atistiques"/>
        </a:ext>
      </dgm:extLst>
    </dgm:pt>
    <dgm:pt modelId="{B2FD96E5-87E3-4F94-AF22-34993FEB4E30}" type="pres">
      <dgm:prSet presAssocID="{7801ACC7-5C6E-452B-A664-23B9442C1FF2}" presName="spaceRect" presStyleCnt="0"/>
      <dgm:spPr/>
    </dgm:pt>
    <dgm:pt modelId="{288726B1-07CA-49C1-89D0-3E666E9680CE}" type="pres">
      <dgm:prSet presAssocID="{7801ACC7-5C6E-452B-A664-23B9442C1FF2}" presName="textRect" presStyleLbl="revTx" presStyleIdx="1" presStyleCnt="3">
        <dgm:presLayoutVars>
          <dgm:chMax val="1"/>
          <dgm:chPref val="1"/>
        </dgm:presLayoutVars>
      </dgm:prSet>
      <dgm:spPr/>
    </dgm:pt>
    <dgm:pt modelId="{215F3D5D-6828-4BC0-8464-E47660738610}" type="pres">
      <dgm:prSet presAssocID="{F92C36FB-DA18-4321-B77E-8E1D162EF03A}" presName="sibTrans" presStyleCnt="0"/>
      <dgm:spPr/>
    </dgm:pt>
    <dgm:pt modelId="{A1BF6795-3AA4-47D1-98D9-26F10E37B995}" type="pres">
      <dgm:prSet presAssocID="{7DFE8C61-59DF-4130-9456-61FD59C49BCA}" presName="compNode" presStyleCnt="0"/>
      <dgm:spPr/>
    </dgm:pt>
    <dgm:pt modelId="{381CE72A-2993-4057-B84C-EE00B7C57B23}" type="pres">
      <dgm:prSet presAssocID="{7DFE8C61-59DF-4130-9456-61FD59C49BC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F2923C68-3249-4F7D-9FCC-2120D38CF224}" type="pres">
      <dgm:prSet presAssocID="{7DFE8C61-59DF-4130-9456-61FD59C49BCA}" presName="spaceRect" presStyleCnt="0"/>
      <dgm:spPr/>
    </dgm:pt>
    <dgm:pt modelId="{44FAFE45-B035-4897-AD85-B995BE5657FC}" type="pres">
      <dgm:prSet presAssocID="{7DFE8C61-59DF-4130-9456-61FD59C49BCA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EA392A0B-BEC2-4E1C-B344-FB145C290098}" srcId="{69DA0801-3C64-41B2-9EB5-92AABFEC6EAB}" destId="{7801ACC7-5C6E-452B-A664-23B9442C1FF2}" srcOrd="1" destOrd="0" parTransId="{B0A16EEF-B586-40F6-BF90-F169AAD9D72D}" sibTransId="{F92C36FB-DA18-4321-B77E-8E1D162EF03A}"/>
    <dgm:cxn modelId="{6B6FE92C-A106-436D-9524-DC3AC8B2550C}" type="presOf" srcId="{7801ACC7-5C6E-452B-A664-23B9442C1FF2}" destId="{288726B1-07CA-49C1-89D0-3E666E9680CE}" srcOrd="0" destOrd="0" presId="urn:microsoft.com/office/officeart/2018/2/layout/IconLabelList"/>
    <dgm:cxn modelId="{E9E7015E-A20B-465D-ADD0-750C721CBA28}" type="presOf" srcId="{7DFE8C61-59DF-4130-9456-61FD59C49BCA}" destId="{44FAFE45-B035-4897-AD85-B995BE5657FC}" srcOrd="0" destOrd="0" presId="urn:microsoft.com/office/officeart/2018/2/layout/IconLabelList"/>
    <dgm:cxn modelId="{27684361-64A6-416E-A6D7-EB92173E9531}" srcId="{69DA0801-3C64-41B2-9EB5-92AABFEC6EAB}" destId="{66A32425-CAF6-4F40-B5A0-68AD56DF2E17}" srcOrd="0" destOrd="0" parTransId="{561D915E-73AD-41DA-9DB8-E123E54C2ECE}" sibTransId="{17583844-AB27-4E86-9451-09214B943DEE}"/>
    <dgm:cxn modelId="{D5A6018E-4A08-415A-AABE-23E12775AD00}" type="presOf" srcId="{69DA0801-3C64-41B2-9EB5-92AABFEC6EAB}" destId="{BEB35242-A0F5-4001-80A3-3A87CA4A440F}" srcOrd="0" destOrd="0" presId="urn:microsoft.com/office/officeart/2018/2/layout/IconLabelList"/>
    <dgm:cxn modelId="{38EBD596-47DC-419F-AAD8-E3AA50396849}" type="presOf" srcId="{66A32425-CAF6-4F40-B5A0-68AD56DF2E17}" destId="{BF7E18E8-143C-4681-A356-8C2B9B5365D5}" srcOrd="0" destOrd="0" presId="urn:microsoft.com/office/officeart/2018/2/layout/IconLabelList"/>
    <dgm:cxn modelId="{C64AC3BA-E07C-48F4-B707-5E5C75323576}" srcId="{69DA0801-3C64-41B2-9EB5-92AABFEC6EAB}" destId="{7DFE8C61-59DF-4130-9456-61FD59C49BCA}" srcOrd="2" destOrd="0" parTransId="{E8FDB317-1D94-4258-B86C-89178A28F082}" sibTransId="{86BD4BA3-3B81-4895-AD7E-76E3D88A8DC6}"/>
    <dgm:cxn modelId="{F4AEC69B-A8F5-44F9-B2D3-BF3A16EC871C}" type="presParOf" srcId="{BEB35242-A0F5-4001-80A3-3A87CA4A440F}" destId="{0A46E18D-C739-4F96-9A4B-8849602F6927}" srcOrd="0" destOrd="0" presId="urn:microsoft.com/office/officeart/2018/2/layout/IconLabelList"/>
    <dgm:cxn modelId="{64B6C739-0711-4553-BE41-F8D76F93ECBA}" type="presParOf" srcId="{0A46E18D-C739-4F96-9A4B-8849602F6927}" destId="{AF8B847B-C46F-4804-ACBD-9B41F7E2ED0D}" srcOrd="0" destOrd="0" presId="urn:microsoft.com/office/officeart/2018/2/layout/IconLabelList"/>
    <dgm:cxn modelId="{F5F59DA4-4493-41EE-BCAF-AF72E15AE624}" type="presParOf" srcId="{0A46E18D-C739-4F96-9A4B-8849602F6927}" destId="{664EFDBE-79FF-4C9E-8C4E-6C93D30C0B73}" srcOrd="1" destOrd="0" presId="urn:microsoft.com/office/officeart/2018/2/layout/IconLabelList"/>
    <dgm:cxn modelId="{E21AE3D0-9EED-49E8-A6BF-394D4E697517}" type="presParOf" srcId="{0A46E18D-C739-4F96-9A4B-8849602F6927}" destId="{BF7E18E8-143C-4681-A356-8C2B9B5365D5}" srcOrd="2" destOrd="0" presId="urn:microsoft.com/office/officeart/2018/2/layout/IconLabelList"/>
    <dgm:cxn modelId="{68A38A1B-E364-4B99-96D9-2ADDA5C4885B}" type="presParOf" srcId="{BEB35242-A0F5-4001-80A3-3A87CA4A440F}" destId="{5931C4A1-D5DC-489F-BB0A-E5864CAABCF1}" srcOrd="1" destOrd="0" presId="urn:microsoft.com/office/officeart/2018/2/layout/IconLabelList"/>
    <dgm:cxn modelId="{E0601DD9-583F-4644-ABE9-98B6AE173D50}" type="presParOf" srcId="{BEB35242-A0F5-4001-80A3-3A87CA4A440F}" destId="{3BBCC7A2-54F2-4E26-9C2B-A8C1217895F4}" srcOrd="2" destOrd="0" presId="urn:microsoft.com/office/officeart/2018/2/layout/IconLabelList"/>
    <dgm:cxn modelId="{742EF297-7DE5-42D2-B573-1F8E657EC335}" type="presParOf" srcId="{3BBCC7A2-54F2-4E26-9C2B-A8C1217895F4}" destId="{CCD549EA-0F88-47A7-9EF7-3D34620DFBBE}" srcOrd="0" destOrd="0" presId="urn:microsoft.com/office/officeart/2018/2/layout/IconLabelList"/>
    <dgm:cxn modelId="{4DE13F3D-9D37-4222-81C0-0F264A1A2E6A}" type="presParOf" srcId="{3BBCC7A2-54F2-4E26-9C2B-A8C1217895F4}" destId="{B2FD96E5-87E3-4F94-AF22-34993FEB4E30}" srcOrd="1" destOrd="0" presId="urn:microsoft.com/office/officeart/2018/2/layout/IconLabelList"/>
    <dgm:cxn modelId="{2DD21D39-AA1B-476F-AF11-F70CD7FC0734}" type="presParOf" srcId="{3BBCC7A2-54F2-4E26-9C2B-A8C1217895F4}" destId="{288726B1-07CA-49C1-89D0-3E666E9680CE}" srcOrd="2" destOrd="0" presId="urn:microsoft.com/office/officeart/2018/2/layout/IconLabelList"/>
    <dgm:cxn modelId="{6B026843-2EE0-4499-884E-70A562F38A7E}" type="presParOf" srcId="{BEB35242-A0F5-4001-80A3-3A87CA4A440F}" destId="{215F3D5D-6828-4BC0-8464-E47660738610}" srcOrd="3" destOrd="0" presId="urn:microsoft.com/office/officeart/2018/2/layout/IconLabelList"/>
    <dgm:cxn modelId="{9620C98D-B06A-482C-A47E-9748F3CF3765}" type="presParOf" srcId="{BEB35242-A0F5-4001-80A3-3A87CA4A440F}" destId="{A1BF6795-3AA4-47D1-98D9-26F10E37B995}" srcOrd="4" destOrd="0" presId="urn:microsoft.com/office/officeart/2018/2/layout/IconLabelList"/>
    <dgm:cxn modelId="{AB5BB9C6-7690-470F-8F21-E5D9D3E8D4B9}" type="presParOf" srcId="{A1BF6795-3AA4-47D1-98D9-26F10E37B995}" destId="{381CE72A-2993-4057-B84C-EE00B7C57B23}" srcOrd="0" destOrd="0" presId="urn:microsoft.com/office/officeart/2018/2/layout/IconLabelList"/>
    <dgm:cxn modelId="{8869224B-81C8-4708-9355-FCA375B54192}" type="presParOf" srcId="{A1BF6795-3AA4-47D1-98D9-26F10E37B995}" destId="{F2923C68-3249-4F7D-9FCC-2120D38CF224}" srcOrd="1" destOrd="0" presId="urn:microsoft.com/office/officeart/2018/2/layout/IconLabelList"/>
    <dgm:cxn modelId="{05D5EE47-1A70-403A-B9CC-62B48BB6E97B}" type="presParOf" srcId="{A1BF6795-3AA4-47D1-98D9-26F10E37B995}" destId="{44FAFE45-B035-4897-AD85-B995BE5657F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9F2546-C4E5-4095-88A4-E555E3C372EE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0B498CE2-AB31-4D79-8452-42EE7C8583D1}">
      <dgm:prSet/>
      <dgm:spPr/>
      <dgm:t>
        <a:bodyPr/>
        <a:lstStyle/>
        <a:p>
          <a:r>
            <a:rPr lang="fr-CA" b="1"/>
            <a:t>Apprentissage par la pratique</a:t>
          </a:r>
          <a:endParaRPr lang="en-US"/>
        </a:p>
      </dgm:t>
    </dgm:pt>
    <dgm:pt modelId="{C3E7E3E4-DCCD-4138-811F-DEFB3ADFD234}" type="parTrans" cxnId="{A0C6328C-6D6C-4248-9FA8-32060D54A064}">
      <dgm:prSet/>
      <dgm:spPr/>
      <dgm:t>
        <a:bodyPr/>
        <a:lstStyle/>
        <a:p>
          <a:endParaRPr lang="en-US"/>
        </a:p>
      </dgm:t>
    </dgm:pt>
    <dgm:pt modelId="{E924DFE6-27E4-42DF-8CEE-FBE9E5C06E5D}" type="sibTrans" cxnId="{A0C6328C-6D6C-4248-9FA8-32060D54A064}">
      <dgm:prSet/>
      <dgm:spPr/>
      <dgm:t>
        <a:bodyPr/>
        <a:lstStyle/>
        <a:p>
          <a:endParaRPr lang="en-US"/>
        </a:p>
      </dgm:t>
    </dgm:pt>
    <dgm:pt modelId="{2A51870A-A58D-4B1C-B3AC-18B7C654F2D0}">
      <dgm:prSet/>
      <dgm:spPr/>
      <dgm:t>
        <a:bodyPr/>
        <a:lstStyle/>
        <a:p>
          <a:r>
            <a:rPr lang="fr-CA" b="1"/>
            <a:t>Visualisation Intégrée</a:t>
          </a:r>
          <a:endParaRPr lang="en-US"/>
        </a:p>
      </dgm:t>
    </dgm:pt>
    <dgm:pt modelId="{239F7E86-26FF-4701-84F9-0C97F0EBA8F2}" type="parTrans" cxnId="{5247EB60-9CD8-4048-8643-7380215BF0AF}">
      <dgm:prSet/>
      <dgm:spPr/>
      <dgm:t>
        <a:bodyPr/>
        <a:lstStyle/>
        <a:p>
          <a:endParaRPr lang="en-US"/>
        </a:p>
      </dgm:t>
    </dgm:pt>
    <dgm:pt modelId="{2AC0630B-77BE-4E52-8A14-076701CB0966}" type="sibTrans" cxnId="{5247EB60-9CD8-4048-8643-7380215BF0AF}">
      <dgm:prSet/>
      <dgm:spPr/>
      <dgm:t>
        <a:bodyPr/>
        <a:lstStyle/>
        <a:p>
          <a:endParaRPr lang="en-US"/>
        </a:p>
      </dgm:t>
    </dgm:pt>
    <dgm:pt modelId="{02B145FA-3445-454B-8A41-60C8F1AFAAC3}">
      <dgm:prSet/>
      <dgm:spPr/>
      <dgm:t>
        <a:bodyPr/>
        <a:lstStyle/>
        <a:p>
          <a:r>
            <a:rPr lang="fr-CA" b="1"/>
            <a:t>Projets et Travaux Pratiques</a:t>
          </a:r>
          <a:endParaRPr lang="en-US"/>
        </a:p>
      </dgm:t>
    </dgm:pt>
    <dgm:pt modelId="{4B3AAEDE-1B5A-47CC-B730-3039DAACBAE2}" type="parTrans" cxnId="{EB6FFF5E-0E36-4005-9608-DFADC15F954E}">
      <dgm:prSet/>
      <dgm:spPr/>
      <dgm:t>
        <a:bodyPr/>
        <a:lstStyle/>
        <a:p>
          <a:endParaRPr lang="en-US"/>
        </a:p>
      </dgm:t>
    </dgm:pt>
    <dgm:pt modelId="{1DD9B470-2F79-470E-9A71-96A2230174CE}" type="sibTrans" cxnId="{EB6FFF5E-0E36-4005-9608-DFADC15F954E}">
      <dgm:prSet/>
      <dgm:spPr/>
      <dgm:t>
        <a:bodyPr/>
        <a:lstStyle/>
        <a:p>
          <a:endParaRPr lang="en-US"/>
        </a:p>
      </dgm:t>
    </dgm:pt>
    <dgm:pt modelId="{C556495A-19C3-42CD-ACAE-BDDAD71EC6F3}" type="pres">
      <dgm:prSet presAssocID="{6A9F2546-C4E5-4095-88A4-E555E3C372EE}" presName="root" presStyleCnt="0">
        <dgm:presLayoutVars>
          <dgm:dir/>
          <dgm:resizeHandles val="exact"/>
        </dgm:presLayoutVars>
      </dgm:prSet>
      <dgm:spPr/>
    </dgm:pt>
    <dgm:pt modelId="{5A64C330-A808-49FE-B408-2DD0E26293AC}" type="pres">
      <dgm:prSet presAssocID="{0B498CE2-AB31-4D79-8452-42EE7C8583D1}" presName="compNode" presStyleCnt="0"/>
      <dgm:spPr/>
    </dgm:pt>
    <dgm:pt modelId="{57B97259-CE89-445A-ACAE-9818277CD212}" type="pres">
      <dgm:prSet presAssocID="{0B498CE2-AB31-4D79-8452-42EE7C8583D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vres"/>
        </a:ext>
      </dgm:extLst>
    </dgm:pt>
    <dgm:pt modelId="{5BBD4480-143C-4F58-9C47-E2E085458CBC}" type="pres">
      <dgm:prSet presAssocID="{0B498CE2-AB31-4D79-8452-42EE7C8583D1}" presName="spaceRect" presStyleCnt="0"/>
      <dgm:spPr/>
    </dgm:pt>
    <dgm:pt modelId="{8B66679A-A20D-4D48-A00F-A2A448DC9FC7}" type="pres">
      <dgm:prSet presAssocID="{0B498CE2-AB31-4D79-8452-42EE7C8583D1}" presName="textRect" presStyleLbl="revTx" presStyleIdx="0" presStyleCnt="3">
        <dgm:presLayoutVars>
          <dgm:chMax val="1"/>
          <dgm:chPref val="1"/>
        </dgm:presLayoutVars>
      </dgm:prSet>
      <dgm:spPr/>
    </dgm:pt>
    <dgm:pt modelId="{889FD0B4-4942-4FBF-A7DB-754C243672B3}" type="pres">
      <dgm:prSet presAssocID="{E924DFE6-27E4-42DF-8CEE-FBE9E5C06E5D}" presName="sibTrans" presStyleCnt="0"/>
      <dgm:spPr/>
    </dgm:pt>
    <dgm:pt modelId="{BF49F4FF-2B26-452C-989F-FE19062519BA}" type="pres">
      <dgm:prSet presAssocID="{2A51870A-A58D-4B1C-B3AC-18B7C654F2D0}" presName="compNode" presStyleCnt="0"/>
      <dgm:spPr/>
    </dgm:pt>
    <dgm:pt modelId="{8437F719-99D3-4460-950B-036A1D720F7E}" type="pres">
      <dgm:prSet presAssocID="{2A51870A-A58D-4B1C-B3AC-18B7C654F2D0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Œil"/>
        </a:ext>
      </dgm:extLst>
    </dgm:pt>
    <dgm:pt modelId="{C57649E3-FA5D-4B21-A015-9972E0D610DF}" type="pres">
      <dgm:prSet presAssocID="{2A51870A-A58D-4B1C-B3AC-18B7C654F2D0}" presName="spaceRect" presStyleCnt="0"/>
      <dgm:spPr/>
    </dgm:pt>
    <dgm:pt modelId="{525B999D-B3AD-41A7-A90C-9AFF36D4F289}" type="pres">
      <dgm:prSet presAssocID="{2A51870A-A58D-4B1C-B3AC-18B7C654F2D0}" presName="textRect" presStyleLbl="revTx" presStyleIdx="1" presStyleCnt="3">
        <dgm:presLayoutVars>
          <dgm:chMax val="1"/>
          <dgm:chPref val="1"/>
        </dgm:presLayoutVars>
      </dgm:prSet>
      <dgm:spPr/>
    </dgm:pt>
    <dgm:pt modelId="{54038388-E686-41E0-9E23-3AA5C28175EF}" type="pres">
      <dgm:prSet presAssocID="{2AC0630B-77BE-4E52-8A14-076701CB0966}" presName="sibTrans" presStyleCnt="0"/>
      <dgm:spPr/>
    </dgm:pt>
    <dgm:pt modelId="{7FE9A087-1DCC-4F02-BC14-A0CE1E187D19}" type="pres">
      <dgm:prSet presAssocID="{02B145FA-3445-454B-8A41-60C8F1AFAAC3}" presName="compNode" presStyleCnt="0"/>
      <dgm:spPr/>
    </dgm:pt>
    <dgm:pt modelId="{C7E27364-0365-4A8E-A634-334AF663FA1A}" type="pres">
      <dgm:prSet presAssocID="{02B145FA-3445-454B-8A41-60C8F1AFAAC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ste de contrôle"/>
        </a:ext>
      </dgm:extLst>
    </dgm:pt>
    <dgm:pt modelId="{31120606-D1BB-402B-8540-27716738A76E}" type="pres">
      <dgm:prSet presAssocID="{02B145FA-3445-454B-8A41-60C8F1AFAAC3}" presName="spaceRect" presStyleCnt="0"/>
      <dgm:spPr/>
    </dgm:pt>
    <dgm:pt modelId="{6F523540-B1F3-4992-8B0C-755437834E1B}" type="pres">
      <dgm:prSet presAssocID="{02B145FA-3445-454B-8A41-60C8F1AFAAC3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BA548B07-1FD0-492C-AB4B-686B488661B9}" type="presOf" srcId="{02B145FA-3445-454B-8A41-60C8F1AFAAC3}" destId="{6F523540-B1F3-4992-8B0C-755437834E1B}" srcOrd="0" destOrd="0" presId="urn:microsoft.com/office/officeart/2018/2/layout/IconLabelList"/>
    <dgm:cxn modelId="{D3074128-AD9A-4A2D-AF49-64D841EC338C}" type="presOf" srcId="{0B498CE2-AB31-4D79-8452-42EE7C8583D1}" destId="{8B66679A-A20D-4D48-A00F-A2A448DC9FC7}" srcOrd="0" destOrd="0" presId="urn:microsoft.com/office/officeart/2018/2/layout/IconLabelList"/>
    <dgm:cxn modelId="{EB6FFF5E-0E36-4005-9608-DFADC15F954E}" srcId="{6A9F2546-C4E5-4095-88A4-E555E3C372EE}" destId="{02B145FA-3445-454B-8A41-60C8F1AFAAC3}" srcOrd="2" destOrd="0" parTransId="{4B3AAEDE-1B5A-47CC-B730-3039DAACBAE2}" sibTransId="{1DD9B470-2F79-470E-9A71-96A2230174CE}"/>
    <dgm:cxn modelId="{5247EB60-9CD8-4048-8643-7380215BF0AF}" srcId="{6A9F2546-C4E5-4095-88A4-E555E3C372EE}" destId="{2A51870A-A58D-4B1C-B3AC-18B7C654F2D0}" srcOrd="1" destOrd="0" parTransId="{239F7E86-26FF-4701-84F9-0C97F0EBA8F2}" sibTransId="{2AC0630B-77BE-4E52-8A14-076701CB0966}"/>
    <dgm:cxn modelId="{A0C6328C-6D6C-4248-9FA8-32060D54A064}" srcId="{6A9F2546-C4E5-4095-88A4-E555E3C372EE}" destId="{0B498CE2-AB31-4D79-8452-42EE7C8583D1}" srcOrd="0" destOrd="0" parTransId="{C3E7E3E4-DCCD-4138-811F-DEFB3ADFD234}" sibTransId="{E924DFE6-27E4-42DF-8CEE-FBE9E5C06E5D}"/>
    <dgm:cxn modelId="{5DFB00D4-9A58-406B-A987-51AC56F1C24C}" type="presOf" srcId="{6A9F2546-C4E5-4095-88A4-E555E3C372EE}" destId="{C556495A-19C3-42CD-ACAE-BDDAD71EC6F3}" srcOrd="0" destOrd="0" presId="urn:microsoft.com/office/officeart/2018/2/layout/IconLabelList"/>
    <dgm:cxn modelId="{44EB93DE-D856-457C-9BDF-DB314A9D2CF1}" type="presOf" srcId="{2A51870A-A58D-4B1C-B3AC-18B7C654F2D0}" destId="{525B999D-B3AD-41A7-A90C-9AFF36D4F289}" srcOrd="0" destOrd="0" presId="urn:microsoft.com/office/officeart/2018/2/layout/IconLabelList"/>
    <dgm:cxn modelId="{2B9F8737-4C9A-482B-95B8-92C409D1D42E}" type="presParOf" srcId="{C556495A-19C3-42CD-ACAE-BDDAD71EC6F3}" destId="{5A64C330-A808-49FE-B408-2DD0E26293AC}" srcOrd="0" destOrd="0" presId="urn:microsoft.com/office/officeart/2018/2/layout/IconLabelList"/>
    <dgm:cxn modelId="{536C93B0-EA27-44E4-A0DD-50006BD176A0}" type="presParOf" srcId="{5A64C330-A808-49FE-B408-2DD0E26293AC}" destId="{57B97259-CE89-445A-ACAE-9818277CD212}" srcOrd="0" destOrd="0" presId="urn:microsoft.com/office/officeart/2018/2/layout/IconLabelList"/>
    <dgm:cxn modelId="{942CB68A-F051-475B-986F-52EFA080AB83}" type="presParOf" srcId="{5A64C330-A808-49FE-B408-2DD0E26293AC}" destId="{5BBD4480-143C-4F58-9C47-E2E085458CBC}" srcOrd="1" destOrd="0" presId="urn:microsoft.com/office/officeart/2018/2/layout/IconLabelList"/>
    <dgm:cxn modelId="{5F341B2B-4175-488B-88BC-12A6A420A3B8}" type="presParOf" srcId="{5A64C330-A808-49FE-B408-2DD0E26293AC}" destId="{8B66679A-A20D-4D48-A00F-A2A448DC9FC7}" srcOrd="2" destOrd="0" presId="urn:microsoft.com/office/officeart/2018/2/layout/IconLabelList"/>
    <dgm:cxn modelId="{E91A889E-4C81-4DC3-9C52-7AF97FB43368}" type="presParOf" srcId="{C556495A-19C3-42CD-ACAE-BDDAD71EC6F3}" destId="{889FD0B4-4942-4FBF-A7DB-754C243672B3}" srcOrd="1" destOrd="0" presId="urn:microsoft.com/office/officeart/2018/2/layout/IconLabelList"/>
    <dgm:cxn modelId="{53CB5198-29F5-46FB-9C61-8208CE3933B5}" type="presParOf" srcId="{C556495A-19C3-42CD-ACAE-BDDAD71EC6F3}" destId="{BF49F4FF-2B26-452C-989F-FE19062519BA}" srcOrd="2" destOrd="0" presId="urn:microsoft.com/office/officeart/2018/2/layout/IconLabelList"/>
    <dgm:cxn modelId="{019D4E3A-8800-40BA-B0ED-6D27FEB427E8}" type="presParOf" srcId="{BF49F4FF-2B26-452C-989F-FE19062519BA}" destId="{8437F719-99D3-4460-950B-036A1D720F7E}" srcOrd="0" destOrd="0" presId="urn:microsoft.com/office/officeart/2018/2/layout/IconLabelList"/>
    <dgm:cxn modelId="{C98E7D29-9883-46F2-B6CB-50AA5CF17C96}" type="presParOf" srcId="{BF49F4FF-2B26-452C-989F-FE19062519BA}" destId="{C57649E3-FA5D-4B21-A015-9972E0D610DF}" srcOrd="1" destOrd="0" presId="urn:microsoft.com/office/officeart/2018/2/layout/IconLabelList"/>
    <dgm:cxn modelId="{7E3F33AC-40E4-45F9-86AD-29FA934FF67A}" type="presParOf" srcId="{BF49F4FF-2B26-452C-989F-FE19062519BA}" destId="{525B999D-B3AD-41A7-A90C-9AFF36D4F289}" srcOrd="2" destOrd="0" presId="urn:microsoft.com/office/officeart/2018/2/layout/IconLabelList"/>
    <dgm:cxn modelId="{1FEC4C6B-CC07-4826-92E4-4B63404E8A1C}" type="presParOf" srcId="{C556495A-19C3-42CD-ACAE-BDDAD71EC6F3}" destId="{54038388-E686-41E0-9E23-3AA5C28175EF}" srcOrd="3" destOrd="0" presId="urn:microsoft.com/office/officeart/2018/2/layout/IconLabelList"/>
    <dgm:cxn modelId="{0E19F3EA-D5F5-49CC-9CD4-E95BF2B31F34}" type="presParOf" srcId="{C556495A-19C3-42CD-ACAE-BDDAD71EC6F3}" destId="{7FE9A087-1DCC-4F02-BC14-A0CE1E187D19}" srcOrd="4" destOrd="0" presId="urn:microsoft.com/office/officeart/2018/2/layout/IconLabelList"/>
    <dgm:cxn modelId="{A8B6536C-A6D5-4FCC-8A9E-48171567FFA9}" type="presParOf" srcId="{7FE9A087-1DCC-4F02-BC14-A0CE1E187D19}" destId="{C7E27364-0365-4A8E-A634-334AF663FA1A}" srcOrd="0" destOrd="0" presId="urn:microsoft.com/office/officeart/2018/2/layout/IconLabelList"/>
    <dgm:cxn modelId="{83028B97-8BE9-4870-8F4A-E92D57DE0C25}" type="presParOf" srcId="{7FE9A087-1DCC-4F02-BC14-A0CE1E187D19}" destId="{31120606-D1BB-402B-8540-27716738A76E}" srcOrd="1" destOrd="0" presId="urn:microsoft.com/office/officeart/2018/2/layout/IconLabelList"/>
    <dgm:cxn modelId="{2C94AA3F-9417-4E74-9AE0-7AB5D0A97CAE}" type="presParOf" srcId="{7FE9A087-1DCC-4F02-BC14-A0CE1E187D19}" destId="{6F523540-B1F3-4992-8B0C-755437834E1B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1BDCE0C-7870-4DA6-8D46-4C5AD5D89461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DFA49231-99D8-410C-BEFF-6806CC8FD230}">
      <dgm:prSet/>
      <dgm:spPr/>
      <dgm:t>
        <a:bodyPr/>
        <a:lstStyle/>
        <a:p>
          <a:r>
            <a:rPr lang="fr-CA" dirty="0"/>
            <a:t>Google </a:t>
          </a:r>
          <a:r>
            <a:rPr lang="fr-CA" dirty="0" err="1"/>
            <a:t>Colab</a:t>
          </a:r>
          <a:r>
            <a:rPr lang="fr-CA" dirty="0"/>
            <a:t> est un service de Google qui permet d'exécuter du code Python directement dans votre navigateur. </a:t>
          </a:r>
          <a:r>
            <a:rPr lang="fr-CA" dirty="0" err="1"/>
            <a:t>Colab</a:t>
          </a:r>
          <a:r>
            <a:rPr lang="fr-CA" dirty="0"/>
            <a:t> est basé sur l'environnement </a:t>
          </a:r>
          <a:r>
            <a:rPr lang="fr-CA" dirty="0" err="1"/>
            <a:t>Jupyter</a:t>
          </a:r>
          <a:r>
            <a:rPr lang="fr-CA" dirty="0"/>
            <a:t> Notebook</a:t>
          </a:r>
          <a:endParaRPr lang="en-US" dirty="0"/>
        </a:p>
      </dgm:t>
    </dgm:pt>
    <dgm:pt modelId="{546454B8-F195-4E79-9873-A0EABB319E50}" type="parTrans" cxnId="{58E1992E-FE5E-47B9-803C-DD69EDFE2AE8}">
      <dgm:prSet/>
      <dgm:spPr/>
      <dgm:t>
        <a:bodyPr/>
        <a:lstStyle/>
        <a:p>
          <a:endParaRPr lang="en-US"/>
        </a:p>
      </dgm:t>
    </dgm:pt>
    <dgm:pt modelId="{70CDDE33-C3A0-46B3-8885-706ABE5F0B3D}" type="sibTrans" cxnId="{58E1992E-FE5E-47B9-803C-DD69EDFE2AE8}">
      <dgm:prSet/>
      <dgm:spPr/>
      <dgm:t>
        <a:bodyPr/>
        <a:lstStyle/>
        <a:p>
          <a:endParaRPr lang="en-US"/>
        </a:p>
      </dgm:t>
    </dgm:pt>
    <dgm:pt modelId="{9715CCDF-E7DE-4865-B5EF-8C666A54CD6C}">
      <dgm:prSet/>
      <dgm:spPr/>
      <dgm:t>
        <a:bodyPr/>
        <a:lstStyle/>
        <a:p>
          <a:r>
            <a:rPr lang="fr-CA" dirty="0"/>
            <a:t>C’est un outil populaire en science et en éducation pour le prototypage rapide de scripts, d’analyse de données et la création de projets d’apprentissage automatique</a:t>
          </a:r>
          <a:endParaRPr lang="en-US" dirty="0"/>
        </a:p>
      </dgm:t>
    </dgm:pt>
    <dgm:pt modelId="{4EE48B59-DFF4-4D37-9705-8E3E008AAAD6}" type="parTrans" cxnId="{38AFEE91-0E26-4ABC-8428-AEBDB6D941BA}">
      <dgm:prSet/>
      <dgm:spPr/>
      <dgm:t>
        <a:bodyPr/>
        <a:lstStyle/>
        <a:p>
          <a:endParaRPr lang="en-US"/>
        </a:p>
      </dgm:t>
    </dgm:pt>
    <dgm:pt modelId="{ED1E9167-E7A2-4ADD-83C1-171C8EC40B4A}" type="sibTrans" cxnId="{38AFEE91-0E26-4ABC-8428-AEBDB6D941BA}">
      <dgm:prSet/>
      <dgm:spPr/>
      <dgm:t>
        <a:bodyPr/>
        <a:lstStyle/>
        <a:p>
          <a:endParaRPr lang="en-US"/>
        </a:p>
      </dgm:t>
    </dgm:pt>
    <dgm:pt modelId="{17D8EB61-9752-43EB-9351-E057E5B7B695}" type="pres">
      <dgm:prSet presAssocID="{31BDCE0C-7870-4DA6-8D46-4C5AD5D89461}" presName="linear" presStyleCnt="0">
        <dgm:presLayoutVars>
          <dgm:animLvl val="lvl"/>
          <dgm:resizeHandles val="exact"/>
        </dgm:presLayoutVars>
      </dgm:prSet>
      <dgm:spPr/>
    </dgm:pt>
    <dgm:pt modelId="{140D0A00-5964-4CC8-8D89-3F4AB8FD8436}" type="pres">
      <dgm:prSet presAssocID="{DFA49231-99D8-410C-BEFF-6806CC8FD23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D02590FC-CB0F-4A95-BE8A-66003C9BE42B}" type="pres">
      <dgm:prSet presAssocID="{70CDDE33-C3A0-46B3-8885-706ABE5F0B3D}" presName="spacer" presStyleCnt="0"/>
      <dgm:spPr/>
    </dgm:pt>
    <dgm:pt modelId="{87360549-F30D-41DE-9838-5B0AEF03B6A5}" type="pres">
      <dgm:prSet presAssocID="{9715CCDF-E7DE-4865-B5EF-8C666A54CD6C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58E1992E-FE5E-47B9-803C-DD69EDFE2AE8}" srcId="{31BDCE0C-7870-4DA6-8D46-4C5AD5D89461}" destId="{DFA49231-99D8-410C-BEFF-6806CC8FD230}" srcOrd="0" destOrd="0" parTransId="{546454B8-F195-4E79-9873-A0EABB319E50}" sibTransId="{70CDDE33-C3A0-46B3-8885-706ABE5F0B3D}"/>
    <dgm:cxn modelId="{94B5C737-6DE8-43CC-8B00-BF41010F27F7}" type="presOf" srcId="{9715CCDF-E7DE-4865-B5EF-8C666A54CD6C}" destId="{87360549-F30D-41DE-9838-5B0AEF03B6A5}" srcOrd="0" destOrd="0" presId="urn:microsoft.com/office/officeart/2005/8/layout/vList2"/>
    <dgm:cxn modelId="{38AFEE91-0E26-4ABC-8428-AEBDB6D941BA}" srcId="{31BDCE0C-7870-4DA6-8D46-4C5AD5D89461}" destId="{9715CCDF-E7DE-4865-B5EF-8C666A54CD6C}" srcOrd="1" destOrd="0" parTransId="{4EE48B59-DFF4-4D37-9705-8E3E008AAAD6}" sibTransId="{ED1E9167-E7A2-4ADD-83C1-171C8EC40B4A}"/>
    <dgm:cxn modelId="{D6AA7D93-E466-4A49-9E3C-91FB62A7271A}" type="presOf" srcId="{DFA49231-99D8-410C-BEFF-6806CC8FD230}" destId="{140D0A00-5964-4CC8-8D89-3F4AB8FD8436}" srcOrd="0" destOrd="0" presId="urn:microsoft.com/office/officeart/2005/8/layout/vList2"/>
    <dgm:cxn modelId="{B84D80D2-B500-4161-A022-931B78D2FBB6}" type="presOf" srcId="{31BDCE0C-7870-4DA6-8D46-4C5AD5D89461}" destId="{17D8EB61-9752-43EB-9351-E057E5B7B695}" srcOrd="0" destOrd="0" presId="urn:microsoft.com/office/officeart/2005/8/layout/vList2"/>
    <dgm:cxn modelId="{3B5F8370-AC0F-4A00-8E59-886648FFF480}" type="presParOf" srcId="{17D8EB61-9752-43EB-9351-E057E5B7B695}" destId="{140D0A00-5964-4CC8-8D89-3F4AB8FD8436}" srcOrd="0" destOrd="0" presId="urn:microsoft.com/office/officeart/2005/8/layout/vList2"/>
    <dgm:cxn modelId="{B8FB925A-35F0-4DF4-BC78-126B756BA71D}" type="presParOf" srcId="{17D8EB61-9752-43EB-9351-E057E5B7B695}" destId="{D02590FC-CB0F-4A95-BE8A-66003C9BE42B}" srcOrd="1" destOrd="0" presId="urn:microsoft.com/office/officeart/2005/8/layout/vList2"/>
    <dgm:cxn modelId="{7E2F85A8-C3FC-4C84-997C-4BA3465C8194}" type="presParOf" srcId="{17D8EB61-9752-43EB-9351-E057E5B7B695}" destId="{87360549-F30D-41DE-9838-5B0AEF03B6A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8B847B-C46F-4804-ACBD-9B41F7E2ED0D}">
      <dsp:nvSpPr>
        <dsp:cNvPr id="0" name=""/>
        <dsp:cNvSpPr/>
      </dsp:nvSpPr>
      <dsp:spPr>
        <a:xfrm>
          <a:off x="1063980" y="719741"/>
          <a:ext cx="1274535" cy="127453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7E18E8-143C-4681-A356-8C2B9B5365D5}">
      <dsp:nvSpPr>
        <dsp:cNvPr id="0" name=""/>
        <dsp:cNvSpPr/>
      </dsp:nvSpPr>
      <dsp:spPr>
        <a:xfrm>
          <a:off x="285097" y="2346338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b="1" kern="1200"/>
            <a:t>Reproductibilité des expériences</a:t>
          </a:r>
          <a:endParaRPr lang="en-US" sz="2500" kern="1200"/>
        </a:p>
      </dsp:txBody>
      <dsp:txXfrm>
        <a:off x="285097" y="2346338"/>
        <a:ext cx="2832300" cy="720000"/>
      </dsp:txXfrm>
    </dsp:sp>
    <dsp:sp modelId="{CCD549EA-0F88-47A7-9EF7-3D34620DFBBE}">
      <dsp:nvSpPr>
        <dsp:cNvPr id="0" name=""/>
        <dsp:cNvSpPr/>
      </dsp:nvSpPr>
      <dsp:spPr>
        <a:xfrm>
          <a:off x="4391932" y="719741"/>
          <a:ext cx="1274535" cy="127453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8726B1-07CA-49C1-89D0-3E666E9680CE}">
      <dsp:nvSpPr>
        <dsp:cNvPr id="0" name=""/>
        <dsp:cNvSpPr/>
      </dsp:nvSpPr>
      <dsp:spPr>
        <a:xfrm>
          <a:off x="3613050" y="2346338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b="1" kern="1200"/>
            <a:t>Analyse de données</a:t>
          </a:r>
          <a:endParaRPr lang="en-US" sz="2500" kern="1200"/>
        </a:p>
      </dsp:txBody>
      <dsp:txXfrm>
        <a:off x="3613050" y="2346338"/>
        <a:ext cx="2832300" cy="720000"/>
      </dsp:txXfrm>
    </dsp:sp>
    <dsp:sp modelId="{381CE72A-2993-4057-B84C-EE00B7C57B23}">
      <dsp:nvSpPr>
        <dsp:cNvPr id="0" name=""/>
        <dsp:cNvSpPr/>
      </dsp:nvSpPr>
      <dsp:spPr>
        <a:xfrm>
          <a:off x="7719885" y="719741"/>
          <a:ext cx="1274535" cy="127453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FAFE45-B035-4897-AD85-B995BE5657FC}">
      <dsp:nvSpPr>
        <dsp:cNvPr id="0" name=""/>
        <dsp:cNvSpPr/>
      </dsp:nvSpPr>
      <dsp:spPr>
        <a:xfrm>
          <a:off x="6941002" y="2346338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b="1" kern="1200"/>
            <a:t>Documentation et Collaboration</a:t>
          </a:r>
          <a:endParaRPr lang="en-US" sz="2500" kern="1200"/>
        </a:p>
      </dsp:txBody>
      <dsp:txXfrm>
        <a:off x="6941002" y="2346338"/>
        <a:ext cx="28323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97259-CE89-445A-ACAE-9818277CD212}">
      <dsp:nvSpPr>
        <dsp:cNvPr id="0" name=""/>
        <dsp:cNvSpPr/>
      </dsp:nvSpPr>
      <dsp:spPr>
        <a:xfrm>
          <a:off x="1063980" y="719741"/>
          <a:ext cx="1274535" cy="127453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66679A-A20D-4D48-A00F-A2A448DC9FC7}">
      <dsp:nvSpPr>
        <dsp:cNvPr id="0" name=""/>
        <dsp:cNvSpPr/>
      </dsp:nvSpPr>
      <dsp:spPr>
        <a:xfrm>
          <a:off x="285097" y="2346338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b="1" kern="1200"/>
            <a:t>Apprentissage par la pratique</a:t>
          </a:r>
          <a:endParaRPr lang="en-US" sz="2500" kern="1200"/>
        </a:p>
      </dsp:txBody>
      <dsp:txXfrm>
        <a:off x="285097" y="2346338"/>
        <a:ext cx="2832300" cy="720000"/>
      </dsp:txXfrm>
    </dsp:sp>
    <dsp:sp modelId="{8437F719-99D3-4460-950B-036A1D720F7E}">
      <dsp:nvSpPr>
        <dsp:cNvPr id="0" name=""/>
        <dsp:cNvSpPr/>
      </dsp:nvSpPr>
      <dsp:spPr>
        <a:xfrm>
          <a:off x="4391932" y="719741"/>
          <a:ext cx="1274535" cy="127453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5B999D-B3AD-41A7-A90C-9AFF36D4F289}">
      <dsp:nvSpPr>
        <dsp:cNvPr id="0" name=""/>
        <dsp:cNvSpPr/>
      </dsp:nvSpPr>
      <dsp:spPr>
        <a:xfrm>
          <a:off x="3613050" y="2346338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b="1" kern="1200"/>
            <a:t>Visualisation Intégrée</a:t>
          </a:r>
          <a:endParaRPr lang="en-US" sz="2500" kern="1200"/>
        </a:p>
      </dsp:txBody>
      <dsp:txXfrm>
        <a:off x="3613050" y="2346338"/>
        <a:ext cx="2832300" cy="720000"/>
      </dsp:txXfrm>
    </dsp:sp>
    <dsp:sp modelId="{C7E27364-0365-4A8E-A634-334AF663FA1A}">
      <dsp:nvSpPr>
        <dsp:cNvPr id="0" name=""/>
        <dsp:cNvSpPr/>
      </dsp:nvSpPr>
      <dsp:spPr>
        <a:xfrm>
          <a:off x="7719885" y="719741"/>
          <a:ext cx="1274535" cy="127453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523540-B1F3-4992-8B0C-755437834E1B}">
      <dsp:nvSpPr>
        <dsp:cNvPr id="0" name=""/>
        <dsp:cNvSpPr/>
      </dsp:nvSpPr>
      <dsp:spPr>
        <a:xfrm>
          <a:off x="6941002" y="2346338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b="1" kern="1200"/>
            <a:t>Projets et Travaux Pratiques</a:t>
          </a:r>
          <a:endParaRPr lang="en-US" sz="2500" kern="1200"/>
        </a:p>
      </dsp:txBody>
      <dsp:txXfrm>
        <a:off x="6941002" y="2346338"/>
        <a:ext cx="283230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0D0A00-5964-4CC8-8D89-3F4AB8FD8436}">
      <dsp:nvSpPr>
        <dsp:cNvPr id="0" name=""/>
        <dsp:cNvSpPr/>
      </dsp:nvSpPr>
      <dsp:spPr>
        <a:xfrm>
          <a:off x="0" y="200139"/>
          <a:ext cx="10058399" cy="16497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000" kern="1200" dirty="0"/>
            <a:t>Google </a:t>
          </a:r>
          <a:r>
            <a:rPr lang="fr-CA" sz="3000" kern="1200" dirty="0" err="1"/>
            <a:t>Colab</a:t>
          </a:r>
          <a:r>
            <a:rPr lang="fr-CA" sz="3000" kern="1200" dirty="0"/>
            <a:t> est un service de Google qui permet d'exécuter du code Python directement dans votre navigateur. </a:t>
          </a:r>
          <a:r>
            <a:rPr lang="fr-CA" sz="3000" kern="1200" dirty="0" err="1"/>
            <a:t>Colab</a:t>
          </a:r>
          <a:r>
            <a:rPr lang="fr-CA" sz="3000" kern="1200" dirty="0"/>
            <a:t> est basé sur l'environnement </a:t>
          </a:r>
          <a:r>
            <a:rPr lang="fr-CA" sz="3000" kern="1200" dirty="0" err="1"/>
            <a:t>Jupyter</a:t>
          </a:r>
          <a:r>
            <a:rPr lang="fr-CA" sz="3000" kern="1200" dirty="0"/>
            <a:t> Notebook</a:t>
          </a:r>
          <a:endParaRPr lang="en-US" sz="3000" kern="1200" dirty="0"/>
        </a:p>
      </dsp:txBody>
      <dsp:txXfrm>
        <a:off x="80532" y="280671"/>
        <a:ext cx="9897335" cy="1488636"/>
      </dsp:txXfrm>
    </dsp:sp>
    <dsp:sp modelId="{87360549-F30D-41DE-9838-5B0AEF03B6A5}">
      <dsp:nvSpPr>
        <dsp:cNvPr id="0" name=""/>
        <dsp:cNvSpPr/>
      </dsp:nvSpPr>
      <dsp:spPr>
        <a:xfrm>
          <a:off x="0" y="1936239"/>
          <a:ext cx="10058399" cy="16497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000" kern="1200" dirty="0"/>
            <a:t>C’est un outil populaire en science et en éducation pour le prototypage rapide de scripts, d’analyse de données et la création de projets d’apprentissage automatique</a:t>
          </a:r>
          <a:endParaRPr lang="en-US" sz="3000" kern="1200" dirty="0"/>
        </a:p>
      </dsp:txBody>
      <dsp:txXfrm>
        <a:off x="80532" y="2016771"/>
        <a:ext cx="9897335" cy="1488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E4E3E-3BB4-4BEB-B6AD-7181EE17E969}" type="datetimeFigureOut">
              <a:rPr lang="fr-CA" smtClean="0"/>
              <a:t>2025-08-24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2218F2-D901-4EEE-B0A3-DBC0F0893E8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89443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https://colab.research.google.com/drive/1Fi33EPfgidT9IBaYSUhvljuHDwLF2z9_?authuser=1#scrollTo=Nhg7lSdaVguj</a:t>
            </a:r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01C3BA-30E4-44F4-B35A-B54134878A89}" type="slidenum">
              <a:rPr lang="fr-CA" smtClean="0"/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9927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2218F2-D901-4EEE-B0A3-DBC0F0893E88}" type="slidenum">
              <a:rPr lang="fr-CA" smtClean="0"/>
              <a:t>15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47958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590F7-733D-4FC7-8C5D-5AA22CD4208B}" type="datetimeFigureOut">
              <a:rPr lang="fr-CA" smtClean="0"/>
              <a:t>2025-08-24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468B6-D701-4E5C-8F0C-A0C424DA14C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28439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3E8D96-D5A4-0119-6219-6DFBAD1F23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D51D542-1195-E00D-CE1D-BD17DDB048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62B974-797D-84A7-BCC3-DB1BD6E4F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0C846-5885-4466-B50D-2818984E0DAC}" type="datetimeFigureOut">
              <a:rPr lang="fr-CA" smtClean="0"/>
              <a:t>2025-08-24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70391C-5C2A-3DA4-8777-C8768ED80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8F0F97-A559-6DC9-CE72-C53599466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2F52B-BD6B-4674-AA30-7BA672D8887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67194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55D8-5553-413D-BA16-7D6E3417FE87}" type="datetimeFigureOut">
              <a:rPr lang="fr-CA" smtClean="0"/>
              <a:t>2025-08-24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B85C-7F70-4852-BD4E-42E7D67C716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35851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CA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55D8-5553-413D-BA16-7D6E3417FE87}" type="datetimeFigureOut">
              <a:rPr lang="fr-CA" smtClean="0"/>
              <a:t>2025-08-24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6B85C-7F70-4852-BD4E-42E7D67C7160}" type="slidenum">
              <a:rPr lang="fr-CA" smtClean="0"/>
              <a:t>‹n°›</a:t>
            </a:fld>
            <a:endParaRPr lang="fr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5252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BE590F7-733D-4FC7-8C5D-5AA22CD4208B}" type="datetimeFigureOut">
              <a:rPr lang="fr-CA" smtClean="0"/>
              <a:t>2025-08-24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60468B6-D701-4E5C-8F0C-A0C424DA14C7}" type="slidenum">
              <a:rPr lang="fr-CA" smtClean="0"/>
              <a:t>‹n°›</a:t>
            </a:fld>
            <a:endParaRPr lang="fr-C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1524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1CB55D8-5553-413D-BA16-7D6E3417FE87}" type="datetimeFigureOut">
              <a:rPr lang="fr-CA" smtClean="0"/>
              <a:t>2025-08-24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226B85C-7F70-4852-BD4E-42E7D67C7160}" type="slidenum">
              <a:rPr lang="fr-CA" smtClean="0"/>
              <a:t>‹n°›</a:t>
            </a:fld>
            <a:endParaRPr lang="fr-C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9399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856" r:id="rId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gramiz.com/python-programming/online-compiler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B3C044-E221-9ABF-9EA9-87E7993A75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Cours 1</a:t>
            </a:r>
            <a:endParaRPr lang="fr-CA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7EFE66B-DC65-1234-5623-893276060B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Programmation en Sciences de la nature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111481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531AD91-80A9-880C-8B79-266897D8C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</a:t>
            </a:r>
            <a:endParaRPr lang="fr-CA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B10093E-779A-5DFC-F498-549C42F9F4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Vos accès</a:t>
            </a:r>
          </a:p>
          <a:p>
            <a:r>
              <a:rPr lang="fr-FR" dirty="0"/>
              <a:t>Qu’est-ce qu’un programme?</a:t>
            </a:r>
          </a:p>
          <a:p>
            <a:r>
              <a:rPr lang="fr-FR" dirty="0"/>
              <a:t>Outils utilisés dans le cours:</a:t>
            </a:r>
          </a:p>
          <a:p>
            <a:pPr lvl="1"/>
            <a:r>
              <a:rPr lang="fr-FR" dirty="0" err="1"/>
              <a:t>Jupyter</a:t>
            </a:r>
            <a:r>
              <a:rPr lang="fr-FR" dirty="0"/>
              <a:t> Notebook</a:t>
            </a:r>
          </a:p>
          <a:p>
            <a:pPr lvl="1"/>
            <a:r>
              <a:rPr lang="fr-FR" dirty="0"/>
              <a:t>Google </a:t>
            </a:r>
            <a:r>
              <a:rPr lang="fr-FR" dirty="0" err="1"/>
              <a:t>Colab</a:t>
            </a:r>
            <a:endParaRPr lang="fr-FR" dirty="0"/>
          </a:p>
          <a:p>
            <a:r>
              <a:rPr lang="fr-FR" dirty="0"/>
              <a:t>Exercice de réchauffement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797897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1C41EF-D430-34EC-4386-682AB6F40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Qu’est-ce qu’un programme</a:t>
            </a:r>
            <a:endParaRPr lang="fr-CA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987EC6E-A808-8E0C-8C0C-31964CA7D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6746965" cy="4023360"/>
          </a:xfrm>
        </p:spPr>
        <p:txBody>
          <a:bodyPr/>
          <a:lstStyle/>
          <a:p>
            <a:r>
              <a:rPr lang="fr-FR" dirty="0"/>
              <a:t>Séquence d’instructions qui permettent à un ordinateur d’accomplir une tâche ou de résoudre un problème, Tel que:</a:t>
            </a:r>
          </a:p>
          <a:p>
            <a:pPr lvl="1"/>
            <a:r>
              <a:rPr lang="fr-FR" dirty="0"/>
              <a:t>Calculer une moyenne</a:t>
            </a:r>
          </a:p>
          <a:p>
            <a:pPr lvl="1"/>
            <a:r>
              <a:rPr lang="fr-FR" dirty="0"/>
              <a:t>Trier des données</a:t>
            </a:r>
          </a:p>
          <a:p>
            <a:pPr lvl="1"/>
            <a:r>
              <a:rPr lang="fr-FR" dirty="0"/>
              <a:t>Chercher un terme/mot dans un texte</a:t>
            </a:r>
          </a:p>
          <a:p>
            <a:pPr lvl="1"/>
            <a:r>
              <a:rPr lang="fr-FR" dirty="0"/>
              <a:t>Afficher des informations à l’écran</a:t>
            </a:r>
          </a:p>
          <a:p>
            <a:pPr lvl="1"/>
            <a:r>
              <a:rPr lang="fr-FR" dirty="0"/>
              <a:t>Contrôler un robot</a:t>
            </a:r>
          </a:p>
          <a:p>
            <a:pPr lvl="1"/>
            <a:r>
              <a:rPr lang="fr-FR" dirty="0"/>
              <a:t>Analyser des données scientifiques</a:t>
            </a:r>
          </a:p>
          <a:p>
            <a:r>
              <a:rPr lang="fr-FR" dirty="0"/>
              <a:t>Bref, tout ce qui peut s’exécuter sur un ordinateur!</a:t>
            </a:r>
          </a:p>
        </p:txBody>
      </p:sp>
      <p:pic>
        <p:nvPicPr>
          <p:cNvPr id="7" name="Graphique 6" descr="Monitor avec un remplissage uni">
            <a:extLst>
              <a:ext uri="{FF2B5EF4-FFF2-40B4-BE49-F238E27FC236}">
                <a16:creationId xmlns:a16="http://schemas.microsoft.com/office/drawing/2014/main" id="{808BB6C5-4F2F-2FD5-1EEA-692D1FF3F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30737" y="2838951"/>
            <a:ext cx="914400" cy="914400"/>
          </a:xfrm>
          <a:prstGeom prst="rect">
            <a:avLst/>
          </a:prstGeom>
        </p:spPr>
      </p:pic>
      <p:pic>
        <p:nvPicPr>
          <p:cNvPr id="9" name="Graphique 8" descr="Robot avec un remplissage uni">
            <a:extLst>
              <a:ext uri="{FF2B5EF4-FFF2-40B4-BE49-F238E27FC236}">
                <a16:creationId xmlns:a16="http://schemas.microsoft.com/office/drawing/2014/main" id="{2A97C3CB-DF2D-5DCD-0026-32F93C1E83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32521" y="2838951"/>
            <a:ext cx="914400" cy="914400"/>
          </a:xfrm>
          <a:prstGeom prst="rect">
            <a:avLst/>
          </a:prstGeom>
        </p:spPr>
      </p:pic>
      <p:pic>
        <p:nvPicPr>
          <p:cNvPr id="11" name="Graphique 10" descr="Folder Search avec un remplissage uni">
            <a:extLst>
              <a:ext uri="{FF2B5EF4-FFF2-40B4-BE49-F238E27FC236}">
                <a16:creationId xmlns:a16="http://schemas.microsoft.com/office/drawing/2014/main" id="{7F446D52-B481-A5C5-03BE-226FA4F6D8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31629" y="3753351"/>
            <a:ext cx="914400" cy="914400"/>
          </a:xfrm>
          <a:prstGeom prst="rect">
            <a:avLst/>
          </a:prstGeom>
        </p:spPr>
      </p:pic>
      <p:pic>
        <p:nvPicPr>
          <p:cNvPr id="13" name="Graphique 12" descr="Bar chart contour">
            <a:extLst>
              <a:ext uri="{FF2B5EF4-FFF2-40B4-BE49-F238E27FC236}">
                <a16:creationId xmlns:a16="http://schemas.microsoft.com/office/drawing/2014/main" id="{EBF2164D-CD5B-244D-CA7C-7754E72146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30737" y="4511965"/>
            <a:ext cx="914400" cy="914400"/>
          </a:xfrm>
          <a:prstGeom prst="rect">
            <a:avLst/>
          </a:prstGeom>
        </p:spPr>
      </p:pic>
      <p:pic>
        <p:nvPicPr>
          <p:cNvPr id="15" name="Graphique 14" descr="Mathematics contour">
            <a:extLst>
              <a:ext uri="{FF2B5EF4-FFF2-40B4-BE49-F238E27FC236}">
                <a16:creationId xmlns:a16="http://schemas.microsoft.com/office/drawing/2014/main" id="{71B08884-296E-CA12-A599-9E788F365B5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932521" y="451196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422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9C73A37-25A3-BF7C-9635-896B248FE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modèle de la boîte noire</a:t>
            </a:r>
            <a:endParaRPr lang="fr-CA" dirty="0"/>
          </a:p>
        </p:txBody>
      </p:sp>
      <p:sp>
        <p:nvSpPr>
          <p:cNvPr id="6" name="Cube 5">
            <a:extLst>
              <a:ext uri="{FF2B5EF4-FFF2-40B4-BE49-F238E27FC236}">
                <a16:creationId xmlns:a16="http://schemas.microsoft.com/office/drawing/2014/main" id="{BA506628-09C5-8DA2-92D0-BFEFBE67ABF3}"/>
              </a:ext>
            </a:extLst>
          </p:cNvPr>
          <p:cNvSpPr/>
          <p:nvPr/>
        </p:nvSpPr>
        <p:spPr>
          <a:xfrm>
            <a:off x="5085955" y="2822145"/>
            <a:ext cx="2081049" cy="2070538"/>
          </a:xfrm>
          <a:prstGeom prst="cube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C82A0D30-C2E1-87CA-6E51-1A3CEF96BBF0}"/>
              </a:ext>
            </a:extLst>
          </p:cNvPr>
          <p:cNvSpPr/>
          <p:nvPr/>
        </p:nvSpPr>
        <p:spPr>
          <a:xfrm>
            <a:off x="2804431" y="3429000"/>
            <a:ext cx="1565549" cy="105259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Entrées</a:t>
            </a:r>
            <a:endParaRPr lang="fr-CA" dirty="0"/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85DAFDD8-1399-1790-4AC0-8F4226AAB25F}"/>
              </a:ext>
            </a:extLst>
          </p:cNvPr>
          <p:cNvSpPr/>
          <p:nvPr/>
        </p:nvSpPr>
        <p:spPr>
          <a:xfrm>
            <a:off x="7822020" y="3429000"/>
            <a:ext cx="1565549" cy="105259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Sorties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742045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3E783-96FA-04F5-762F-BAAECAEDC5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/>
              <a:t>Les outils</a:t>
            </a:r>
          </a:p>
        </p:txBody>
      </p:sp>
      <p:sp>
        <p:nvSpPr>
          <p:cNvPr id="6" name="Sous-titre 5">
            <a:extLst>
              <a:ext uri="{FF2B5EF4-FFF2-40B4-BE49-F238E27FC236}">
                <a16:creationId xmlns:a16="http://schemas.microsoft.com/office/drawing/2014/main" id="{8D1D97C0-DD11-C469-7A62-DF4723832E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790329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roject Jupyter - Wikipedia">
            <a:extLst>
              <a:ext uri="{FF2B5EF4-FFF2-40B4-BE49-F238E27FC236}">
                <a16:creationId xmlns:a16="http://schemas.microsoft.com/office/drawing/2014/main" id="{EF1FCC8E-5790-C717-7E80-C24CB80BC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728" y="84285"/>
            <a:ext cx="3590544" cy="4161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8153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087EC1-6D15-F080-9F68-97524C335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Qu’est-ce que </a:t>
            </a:r>
            <a:r>
              <a:rPr lang="fr-CA" b="1" dirty="0" err="1"/>
              <a:t>Jupyter</a:t>
            </a:r>
            <a:r>
              <a:rPr lang="fr-CA" b="1" dirty="0"/>
              <a:t> Notebook</a:t>
            </a:r>
            <a:r>
              <a:rPr lang="fr-CA" dirty="0"/>
              <a:t>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878E07-A787-4237-05D5-DD9675D3A1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/>
              <a:t>Environnement interactif qui combine du texte explicatif, des cellules de code, des résultats d'exécution, et des visualisations graphiques au sein d'un même document.</a:t>
            </a:r>
          </a:p>
          <a:p>
            <a:pPr lvl="1">
              <a:lnSpc>
                <a:spcPct val="200000"/>
              </a:lnSpc>
            </a:pPr>
            <a:r>
              <a:rPr lang="fr-CA" dirty="0"/>
              <a:t>Texte écrit: </a:t>
            </a:r>
            <a:r>
              <a:rPr lang="fr-CA" dirty="0" err="1"/>
              <a:t>Markdown</a:t>
            </a:r>
            <a:endParaRPr lang="fr-CA" dirty="0"/>
          </a:p>
          <a:p>
            <a:pPr lvl="1">
              <a:lnSpc>
                <a:spcPct val="200000"/>
              </a:lnSpc>
            </a:pPr>
            <a:r>
              <a:rPr lang="fr-CA" dirty="0"/>
              <a:t>Langages: Python, R, Julia, etc.</a:t>
            </a:r>
          </a:p>
          <a:p>
            <a:pPr lvl="1">
              <a:lnSpc>
                <a:spcPct val="200000"/>
              </a:lnSpc>
            </a:pPr>
            <a:r>
              <a:rPr lang="fr-CA" dirty="0"/>
              <a:t>Visualisations: graphiques, tableaux, etc.</a:t>
            </a:r>
          </a:p>
          <a:p>
            <a:pPr lvl="1"/>
            <a:endParaRPr lang="fr-CA" dirty="0"/>
          </a:p>
          <a:p>
            <a:r>
              <a:rPr lang="fr-CA" dirty="0"/>
              <a:t>Fichiers .</a:t>
            </a:r>
            <a:r>
              <a:rPr lang="fr-CA" b="1" dirty="0" err="1"/>
              <a:t>ipynb</a:t>
            </a:r>
            <a:r>
              <a:rPr lang="fr-CA" dirty="0"/>
              <a:t> (</a:t>
            </a:r>
            <a:r>
              <a:rPr lang="fr-CA" dirty="0" err="1">
                <a:solidFill>
                  <a:srgbClr val="0070C0"/>
                </a:solidFill>
              </a:rPr>
              <a:t>IPy</a:t>
            </a:r>
            <a:r>
              <a:rPr lang="fr-CA" dirty="0" err="1"/>
              <a:t>thon</a:t>
            </a:r>
            <a:r>
              <a:rPr lang="fr-CA" dirty="0"/>
              <a:t> </a:t>
            </a:r>
            <a:r>
              <a:rPr lang="fr-CA" dirty="0">
                <a:solidFill>
                  <a:srgbClr val="0070C0"/>
                </a:solidFill>
              </a:rPr>
              <a:t>N</a:t>
            </a:r>
            <a:r>
              <a:rPr lang="fr-CA" dirty="0"/>
              <a:t>ote</a:t>
            </a:r>
            <a:r>
              <a:rPr lang="fr-CA" dirty="0">
                <a:solidFill>
                  <a:srgbClr val="0070C0"/>
                </a:solidFill>
              </a:rPr>
              <a:t>b</a:t>
            </a:r>
            <a:r>
              <a:rPr lang="fr-CA" dirty="0"/>
              <a:t>ook) sont l’extension des fichiers </a:t>
            </a:r>
            <a:r>
              <a:rPr lang="fr-CA" dirty="0" err="1"/>
              <a:t>Jupyter</a:t>
            </a:r>
            <a:r>
              <a:rPr lang="fr-CA" dirty="0"/>
              <a:t> Notebook, c’est dans ceux-ci que nous travaillerons durant la session.</a:t>
            </a:r>
          </a:p>
          <a:p>
            <a:endParaRPr lang="fr-CA" dirty="0"/>
          </a:p>
          <a:p>
            <a:endParaRPr lang="fr-CA" dirty="0"/>
          </a:p>
          <a:p>
            <a:pPr marL="0" indent="0">
              <a:buNone/>
            </a:pPr>
            <a:endParaRPr lang="fr-CA" dirty="0"/>
          </a:p>
        </p:txBody>
      </p:sp>
      <p:sp>
        <p:nvSpPr>
          <p:cNvPr id="4" name="AutoShape 2" descr="Markdown - Wikipedia">
            <a:extLst>
              <a:ext uri="{FF2B5EF4-FFF2-40B4-BE49-F238E27FC236}">
                <a16:creationId xmlns:a16="http://schemas.microsoft.com/office/drawing/2014/main" id="{8DDCDCEF-E18B-21F2-B9DE-D275A62B7B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052" name="Picture 4" descr="Markdown - Wikipedia">
            <a:extLst>
              <a:ext uri="{FF2B5EF4-FFF2-40B4-BE49-F238E27FC236}">
                <a16:creationId xmlns:a16="http://schemas.microsoft.com/office/drawing/2014/main" id="{CCC2516F-C675-47FC-EF6B-D5A409096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663" y="2606200"/>
            <a:ext cx="801260" cy="49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ython (programming language) - Wikipedia">
            <a:extLst>
              <a:ext uri="{FF2B5EF4-FFF2-40B4-BE49-F238E27FC236}">
                <a16:creationId xmlns:a16="http://schemas.microsoft.com/office/drawing/2014/main" id="{3E7AAB2F-C8CC-85BB-E0A2-26ACD993C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4219293" y="3276600"/>
            <a:ext cx="509016" cy="509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 (programming language) - Wikipedia">
            <a:extLst>
              <a:ext uri="{FF2B5EF4-FFF2-40B4-BE49-F238E27FC236}">
                <a16:creationId xmlns:a16="http://schemas.microsoft.com/office/drawing/2014/main" id="{9FE8B377-8EB1-B85E-145F-BC3DA8C96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484" y="3276600"/>
            <a:ext cx="656772" cy="509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Julia (programming language) - Wikipedia">
            <a:extLst>
              <a:ext uri="{FF2B5EF4-FFF2-40B4-BE49-F238E27FC236}">
                <a16:creationId xmlns:a16="http://schemas.microsoft.com/office/drawing/2014/main" id="{404981C3-5973-6FBD-E605-2D99533BD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9431" y="3276600"/>
            <a:ext cx="789172" cy="509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378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022DC7-386A-FE49-67E9-B86F51114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fr-CA"/>
              <a:t>Utilité en sciences</a:t>
            </a:r>
            <a:endParaRPr lang="fr-CA" dirty="0"/>
          </a:p>
        </p:txBody>
      </p:sp>
      <p:graphicFrame>
        <p:nvGraphicFramePr>
          <p:cNvPr id="10" name="Espace réservé du contenu 7">
            <a:extLst>
              <a:ext uri="{FF2B5EF4-FFF2-40B4-BE49-F238E27FC236}">
                <a16:creationId xmlns:a16="http://schemas.microsoft.com/office/drawing/2014/main" id="{1C35D9CA-18B8-4CBD-08B1-B0965A3A03F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52743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194F86-2D36-36A2-D62F-B2A19616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fr-CA" dirty="0"/>
              <a:t>Un atout pour le parcours scolaire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41C122A8-3686-AE25-5BD4-26EC97D6609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7280" y="2060014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1112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8FAFB07-5B54-5BFB-A47D-9AC254CE3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1574082"/>
            <a:ext cx="7391400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6159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1F7E56-5EDB-16E2-362A-297BF7216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/>
              <a:t>Qu’est-ce qu’est Google </a:t>
            </a:r>
            <a:r>
              <a:rPr lang="fr-CA" dirty="0" err="1"/>
              <a:t>Colab</a:t>
            </a:r>
            <a:endParaRPr lang="fr-CA" dirty="0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9EB1B56E-FAFB-6B7A-4195-3F5EB854AE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0234387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60429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E6AEC-9F92-4994-3096-193E83539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Google </a:t>
            </a:r>
            <a:r>
              <a:rPr lang="fr-CA" dirty="0" err="1"/>
              <a:t>Colab</a:t>
            </a:r>
            <a:r>
              <a:rPr lang="fr-CA" dirty="0"/>
              <a:t> et ce cours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E5D84C-88B4-6F9C-40D3-CCC6E7B3A4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Facilité d'accès et de collaboration</a:t>
            </a:r>
          </a:p>
          <a:p>
            <a:r>
              <a:rPr lang="fr-CA" dirty="0"/>
              <a:t>Ressources de calcul gratuites</a:t>
            </a:r>
          </a:p>
          <a:p>
            <a:r>
              <a:rPr lang="fr-CA" dirty="0"/>
              <a:t>Sauvegarde automatique</a:t>
            </a:r>
          </a:p>
          <a:p>
            <a:r>
              <a:rPr lang="fr-CA" dirty="0"/>
              <a:t>Bibliothèques préinstallées</a:t>
            </a:r>
          </a:p>
          <a:p>
            <a:pPr lvl="1"/>
            <a:r>
              <a:rPr lang="fr-CA" dirty="0"/>
              <a:t>Mathématiques: </a:t>
            </a:r>
            <a:r>
              <a:rPr lang="fr-CA" dirty="0" err="1"/>
              <a:t>NumPy</a:t>
            </a:r>
            <a:endParaRPr lang="fr-CA" dirty="0"/>
          </a:p>
          <a:p>
            <a:pPr lvl="1"/>
            <a:r>
              <a:rPr lang="fr-CA" dirty="0"/>
              <a:t>Données : Pandas</a:t>
            </a:r>
          </a:p>
          <a:p>
            <a:pPr lvl="1"/>
            <a:r>
              <a:rPr lang="fr-CA" dirty="0"/>
              <a:t>Graphiques: </a:t>
            </a:r>
            <a:r>
              <a:rPr lang="fr-CA" dirty="0" err="1"/>
              <a:t>matplotlib</a:t>
            </a:r>
            <a:r>
              <a:rPr lang="fr-CA" dirty="0"/>
              <a:t> </a:t>
            </a:r>
          </a:p>
          <a:p>
            <a:pPr lvl="1"/>
            <a:r>
              <a:rPr lang="fr-CA" dirty="0"/>
              <a:t>IA: </a:t>
            </a:r>
            <a:r>
              <a:rPr lang="fr-CA" dirty="0" err="1"/>
              <a:t>TensorFlow</a:t>
            </a:r>
            <a:endParaRPr lang="fr-CA" dirty="0"/>
          </a:p>
          <a:p>
            <a:pPr marL="201168" lvl="1" indent="0">
              <a:buNone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629088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C86A5-2C32-103E-C2D4-14A029A58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E9079C-2D94-A206-5336-25EC297301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/>
              <a:t>Vos accès</a:t>
            </a:r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8D4B41D9-6A96-B2F4-0BA4-70DF4C5193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dirty="0"/>
              <a:t>Se connecter aux services de l’école</a:t>
            </a:r>
          </a:p>
        </p:txBody>
      </p:sp>
    </p:spTree>
    <p:extLst>
      <p:ext uri="{BB962C8B-B14F-4D97-AF65-F5344CB8AC3E}">
        <p14:creationId xmlns:p14="http://schemas.microsoft.com/office/powerpoint/2010/main" val="3769102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D5FA9-1CD0-388F-6A3B-005D1A4EE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40BCCBA-C40F-F4EF-A3A8-FB403091A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Connexion à l’ordinateur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9D33EA64-6789-C0A5-8495-D504C5B14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Vous devriez avoir reçu par MIO votre</a:t>
            </a:r>
          </a:p>
          <a:p>
            <a:pPr lvl="1"/>
            <a:r>
              <a:rPr lang="fr-CA" dirty="0"/>
              <a:t>nom d’usager: </a:t>
            </a:r>
            <a:r>
              <a:rPr lang="fr-CA" b="1" dirty="0"/>
              <a:t>CODE</a:t>
            </a:r>
            <a:r>
              <a:rPr lang="fr-CA" dirty="0"/>
              <a:t>@cegep-rimouski.qc.ca</a:t>
            </a:r>
          </a:p>
          <a:p>
            <a:pPr lvl="1"/>
            <a:r>
              <a:rPr lang="fr-CA" dirty="0"/>
              <a:t>mot de passe: **********</a:t>
            </a:r>
          </a:p>
          <a:p>
            <a:pPr marL="201168" lvl="1" indent="0">
              <a:buNone/>
            </a:pPr>
            <a:endParaRPr lang="fr-CA" dirty="0"/>
          </a:p>
          <a:p>
            <a:pPr marL="201168" lvl="1" indent="0">
              <a:buNone/>
            </a:pPr>
            <a:r>
              <a:rPr lang="fr-CA" dirty="0"/>
              <a:t>Cet identifiant vous donne accès à:</a:t>
            </a:r>
          </a:p>
          <a:p>
            <a:pPr lvl="1"/>
            <a:r>
              <a:rPr lang="fr-CA" dirty="0"/>
              <a:t>Office365 (incluant des licences pour la maison)</a:t>
            </a:r>
          </a:p>
          <a:p>
            <a:pPr lvl="1"/>
            <a:r>
              <a:rPr lang="fr-CA" dirty="0"/>
              <a:t>Google Suite (Docs, </a:t>
            </a:r>
            <a:r>
              <a:rPr lang="fr-CA" dirty="0" err="1"/>
              <a:t>Sheet</a:t>
            </a:r>
            <a:r>
              <a:rPr lang="fr-CA" dirty="0"/>
              <a:t>, Google Drive, etc.)</a:t>
            </a:r>
          </a:p>
          <a:p>
            <a:pPr lvl="1"/>
            <a:r>
              <a:rPr lang="fr-CA" dirty="0"/>
              <a:t>Outlook (votre courriel)</a:t>
            </a:r>
          </a:p>
          <a:p>
            <a:pPr lvl="1"/>
            <a:r>
              <a:rPr lang="fr-CA" dirty="0"/>
              <a:t>Les ordinateurs de l’école (postes physiques et portables loués)</a:t>
            </a:r>
          </a:p>
          <a:p>
            <a:pPr marL="201168" lvl="1" indent="0">
              <a:buNone/>
            </a:pPr>
            <a:endParaRPr lang="fr-CA" dirty="0"/>
          </a:p>
          <a:p>
            <a:r>
              <a:rPr lang="fr-CA" dirty="0">
                <a:solidFill>
                  <a:srgbClr val="FF0000"/>
                </a:solidFill>
              </a:rPr>
              <a:t>Pas les mêmes infos de connexion que pour se connecter à Omnivox!!!</a:t>
            </a:r>
          </a:p>
        </p:txBody>
      </p:sp>
    </p:spTree>
    <p:extLst>
      <p:ext uri="{BB962C8B-B14F-4D97-AF65-F5344CB8AC3E}">
        <p14:creationId xmlns:p14="http://schemas.microsoft.com/office/powerpoint/2010/main" val="3734526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4CE8BB-4D8B-40A9-3250-AA006EE43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Exercice de réchauffement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E4DEC1-D5C2-13F7-5DF6-7D72B6F84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1757545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CA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831715-246C-2301-7EB4-B21D5C9E8A32}"/>
              </a:ext>
            </a:extLst>
          </p:cNvPr>
          <p:cNvSpPr txBox="1"/>
          <p:nvPr/>
        </p:nvSpPr>
        <p:spPr>
          <a:xfrm>
            <a:off x="1366467" y="2724506"/>
            <a:ext cx="9459061" cy="3083921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000" dirty="0"/>
              <a:t>PI = 3.1416</a:t>
            </a:r>
          </a:p>
          <a:p>
            <a:pPr>
              <a:lnSpc>
                <a:spcPct val="200000"/>
              </a:lnSpc>
            </a:pPr>
            <a:r>
              <a:rPr lang="fr-FR" sz="2000" dirty="0"/>
              <a:t>rayon = </a:t>
            </a:r>
            <a:r>
              <a:rPr lang="fr-FR" sz="2000" dirty="0" err="1"/>
              <a:t>float</a:t>
            </a:r>
            <a:r>
              <a:rPr lang="fr-FR" sz="2000" dirty="0"/>
              <a:t>(input("Veuillez entrer le rayon du cercle: "))</a:t>
            </a:r>
          </a:p>
          <a:p>
            <a:pPr>
              <a:lnSpc>
                <a:spcPct val="200000"/>
              </a:lnSpc>
            </a:pPr>
            <a:r>
              <a:rPr lang="fr-FR" sz="2000" dirty="0" err="1"/>
              <a:t>circonference</a:t>
            </a:r>
            <a:r>
              <a:rPr lang="fr-FR" sz="2000" dirty="0"/>
              <a:t> = 2 * PI * rayon</a:t>
            </a:r>
          </a:p>
          <a:p>
            <a:pPr>
              <a:lnSpc>
                <a:spcPct val="200000"/>
              </a:lnSpc>
            </a:pPr>
            <a:r>
              <a:rPr lang="fr-FR" sz="2000" dirty="0" err="1"/>
              <a:t>print</a:t>
            </a:r>
            <a:r>
              <a:rPr lang="fr-FR" sz="2000" dirty="0"/>
              <a:t>(</a:t>
            </a:r>
            <a:r>
              <a:rPr lang="fr-FR" sz="2000" dirty="0" err="1"/>
              <a:t>circonference</a:t>
            </a:r>
            <a:r>
              <a:rPr lang="fr-FR" sz="2000" dirty="0"/>
              <a:t>)</a:t>
            </a:r>
            <a:br>
              <a:rPr lang="fr-FR" sz="2000" dirty="0"/>
            </a:br>
            <a:endParaRPr lang="fr-FR" sz="20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6F55A77-E4AF-3085-E244-9AD0B4C121C6}"/>
              </a:ext>
            </a:extLst>
          </p:cNvPr>
          <p:cNvSpPr txBox="1"/>
          <p:nvPr/>
        </p:nvSpPr>
        <p:spPr>
          <a:xfrm>
            <a:off x="1366468" y="2105561"/>
            <a:ext cx="9459061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r>
              <a:rPr lang="fr-FR" sz="2000" dirty="0"/>
              <a:t>Sur le site web: </a:t>
            </a:r>
            <a:r>
              <a:rPr lang="fr-FR" sz="2000" dirty="0">
                <a:hlinkClick r:id="rId3"/>
              </a:rPr>
              <a:t>https://www.programiz.com/python-programming/online-compiler/</a:t>
            </a:r>
            <a:r>
              <a:rPr lang="fr-FR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6120808"/>
      </p:ext>
    </p:extLst>
  </p:cSld>
  <p:clrMapOvr>
    <a:masterClrMapping/>
  </p:clrMapOvr>
</p:sld>
</file>

<file path=ppt/theme/theme1.xml><?xml version="1.0" encoding="utf-8"?>
<a:theme xmlns:a="http://schemas.openxmlformats.org/drawingml/2006/main" name="Rétrospective">
  <a:themeElements>
    <a:clrScheme name="Rétrospectiv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Rétrospective">
  <a:themeElements>
    <a:clrScheme name="Rétrospectiv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</TotalTime>
  <Words>450</Words>
  <Application>Microsoft Office PowerPoint</Application>
  <PresentationFormat>Grand écran</PresentationFormat>
  <Paragraphs>74</Paragraphs>
  <Slides>15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15</vt:i4>
      </vt:variant>
    </vt:vector>
  </HeadingPairs>
  <TitlesOfParts>
    <vt:vector size="20" baseType="lpstr">
      <vt:lpstr>Aptos</vt:lpstr>
      <vt:lpstr>Calibri</vt:lpstr>
      <vt:lpstr>Calibri Light</vt:lpstr>
      <vt:lpstr>Rétrospective</vt:lpstr>
      <vt:lpstr>Rétrospective</vt:lpstr>
      <vt:lpstr>Cours 1</vt:lpstr>
      <vt:lpstr>Plan</vt:lpstr>
      <vt:lpstr>Qu’est-ce qu’un programme</vt:lpstr>
      <vt:lpstr>Le modèle de la boîte noire</vt:lpstr>
      <vt:lpstr>Les outils</vt:lpstr>
      <vt:lpstr>Présentation PowerPoint</vt:lpstr>
      <vt:lpstr>Qu’est-ce que Jupyter Notebook?</vt:lpstr>
      <vt:lpstr>Utilité en sciences</vt:lpstr>
      <vt:lpstr>Un atout pour le parcours scolaire</vt:lpstr>
      <vt:lpstr>Présentation PowerPoint</vt:lpstr>
      <vt:lpstr>Qu’est-ce qu’est Google Colab</vt:lpstr>
      <vt:lpstr>Google Colab et ce cours</vt:lpstr>
      <vt:lpstr>Vos accès</vt:lpstr>
      <vt:lpstr>Connexion à l’ordinateur</vt:lpstr>
      <vt:lpstr>Exercice de réchauffement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Mathieu Levesque</dc:creator>
  <cp:lastModifiedBy>Charles Lemaire</cp:lastModifiedBy>
  <cp:revision>6</cp:revision>
  <dcterms:created xsi:type="dcterms:W3CDTF">2025-08-23T20:44:02Z</dcterms:created>
  <dcterms:modified xsi:type="dcterms:W3CDTF">2025-08-25T03:40:54Z</dcterms:modified>
</cp:coreProperties>
</file>