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Playfair Display"/>
      <p:regular r:id="rId9"/>
      <p:bold r:id="rId10"/>
      <p:italic r:id="rId11"/>
      <p:boldItalic r:id="rId12"/>
    </p:embeddedFont>
    <p:embeddedFont>
      <p:font typeface="Montserrat"/>
      <p:regular r:id="rId13"/>
      <p:bold r:id="rId14"/>
      <p:italic r:id="rId15"/>
      <p:boldItalic r:id="rId16"/>
    </p:embeddedFont>
    <p:embeddedFont>
      <p:font typeface="Oswal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51F344-5E78-41BA-8051-807C2A7AF025}">
  <a:tblStyle styleId="{1751F344-5E78-41BA-8051-807C2A7AF0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italic.fntdata"/><Relationship Id="rId10" Type="http://schemas.openxmlformats.org/officeDocument/2006/relationships/font" Target="fonts/PlayfairDisplay-bold.fntdata"/><Relationship Id="rId13" Type="http://schemas.openxmlformats.org/officeDocument/2006/relationships/font" Target="fonts/Montserrat-regular.fntdata"/><Relationship Id="rId12" Type="http://schemas.openxmlformats.org/officeDocument/2006/relationships/font" Target="fonts/PlayfairDispl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PlayfairDisplay-regular.fntdata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Oswald-regular.fntdata"/><Relationship Id="rId16" Type="http://schemas.openxmlformats.org/officeDocument/2006/relationships/font" Target="fonts/Montserrat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font" Target="fonts/Oswal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e80e04844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e80e04844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Google Shape;58;p13"/>
          <p:cNvGraphicFramePr/>
          <p:nvPr/>
        </p:nvGraphicFramePr>
        <p:xfrm>
          <a:off x="952500" y="161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{1751F344-5E78-41BA-8051-807C2A7AF025}</a:tableStyleId>
              </a:tblPr>
              <a:tblGrid>
                <a:gridCol w="1385600"/>
                <a:gridCol w="2532500"/>
                <a:gridCol w="3912650"/>
                <a:gridCol w="2610250"/>
                <a:gridCol w="2610250"/>
              </a:tblGrid>
              <a:tr h="90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tour</a:t>
                      </a:r>
                      <a:br>
                        <a:rPr lang="en" sz="3000"/>
                      </a:br>
                      <a:r>
                        <a:rPr lang="en" sz="3000"/>
                        <a:t>temps</a:t>
                      </a:r>
                      <a:endParaRPr sz="3000"/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nombre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factorielle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calcul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rgbClr val="666666"/>
                          </a:solidFill>
                        </a:rPr>
                        <a:t>0</a:t>
                      </a:r>
                      <a:endParaRPr sz="3000">
                        <a:solidFill>
                          <a:srgbClr val="66666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1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rgbClr val="666666"/>
                          </a:solidFill>
                        </a:rPr>
                        <a:t>1</a:t>
                      </a:r>
                      <a:endParaRPr sz="3000">
                        <a:solidFill>
                          <a:srgbClr val="66666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1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1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1 * 1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rgbClr val="666666"/>
                          </a:solidFill>
                        </a:rPr>
                        <a:t>2</a:t>
                      </a:r>
                      <a:endParaRPr sz="3000">
                        <a:solidFill>
                          <a:srgbClr val="66666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2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2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1 * 2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rgbClr val="666666"/>
                          </a:solidFill>
                        </a:rPr>
                        <a:t>3</a:t>
                      </a:r>
                      <a:endParaRPr sz="3000">
                        <a:solidFill>
                          <a:srgbClr val="66666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3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6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3000">
                          <a:solidFill>
                            <a:schemeClr val="dk1"/>
                          </a:solidFill>
                        </a:rPr>
                        <a:t>2 * 3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solidFill>
                            <a:srgbClr val="666666"/>
                          </a:solidFill>
                        </a:rPr>
                        <a:t>4</a:t>
                      </a:r>
                      <a:endParaRPr sz="3000">
                        <a:solidFill>
                          <a:srgbClr val="666666"/>
                        </a:solidFill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4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24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/>
                        <a:t>6 * 4</a:t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T="91425" marB="91425" marR="91425" marL="91425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00"/>
              <a:t>boucles d'autres langages</a:t>
            </a:r>
            <a:endParaRPr sz="3700"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234075"/>
            <a:ext cx="8832300" cy="33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8947"/>
              <a:buFont typeface="Arial"/>
              <a:buNone/>
            </a:pPr>
            <a:r>
              <a:rPr lang="en" sz="3800">
                <a:latin typeface="Oswald"/>
                <a:ea typeface="Oswald"/>
                <a:cs typeface="Oswald"/>
                <a:sym typeface="Oswald"/>
              </a:rPr>
              <a:t>tourTotal = 5</a:t>
            </a:r>
            <a:endParaRPr sz="3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800">
                <a:latin typeface="Oswald"/>
                <a:ea typeface="Oswald"/>
                <a:cs typeface="Oswald"/>
                <a:sym typeface="Oswald"/>
              </a:rPr>
              <a:t>for(compteur = 0; </a:t>
            </a:r>
            <a:r>
              <a:rPr lang="en" sz="3800">
                <a:latin typeface="Oswald"/>
                <a:ea typeface="Oswald"/>
                <a:cs typeface="Oswald"/>
                <a:sym typeface="Oswald"/>
              </a:rPr>
              <a:t>compteur</a:t>
            </a:r>
            <a:r>
              <a:rPr lang="en" sz="3800">
                <a:latin typeface="Oswald"/>
                <a:ea typeface="Oswald"/>
                <a:cs typeface="Oswald"/>
                <a:sym typeface="Oswald"/>
              </a:rPr>
              <a:t> &lt; </a:t>
            </a:r>
            <a:r>
              <a:rPr lang="en" sz="3800">
                <a:latin typeface="Oswald"/>
                <a:ea typeface="Oswald"/>
                <a:cs typeface="Oswald"/>
                <a:sym typeface="Oswald"/>
              </a:rPr>
              <a:t>tourTotal</a:t>
            </a:r>
            <a:r>
              <a:rPr lang="en" sz="3800">
                <a:latin typeface="Oswald"/>
                <a:ea typeface="Oswald"/>
                <a:cs typeface="Oswald"/>
                <a:sym typeface="Oswald"/>
              </a:rPr>
              <a:t>; </a:t>
            </a:r>
            <a:r>
              <a:rPr lang="en" sz="3800">
                <a:latin typeface="Oswald"/>
                <a:ea typeface="Oswald"/>
                <a:cs typeface="Oswald"/>
                <a:sym typeface="Oswald"/>
              </a:rPr>
              <a:t>compteur</a:t>
            </a:r>
            <a:r>
              <a:rPr lang="en" sz="3800">
                <a:latin typeface="Oswald"/>
                <a:ea typeface="Oswald"/>
                <a:cs typeface="Oswald"/>
                <a:sym typeface="Oswald"/>
              </a:rPr>
              <a:t>++)</a:t>
            </a:r>
            <a:endParaRPr sz="3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800">
                <a:latin typeface="Oswald"/>
                <a:ea typeface="Oswald"/>
                <a:cs typeface="Oswald"/>
                <a:sym typeface="Oswald"/>
              </a:rPr>
              <a:t>{</a:t>
            </a:r>
            <a:endParaRPr sz="38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666666"/>
                </a:solidFill>
                <a:latin typeface="Oswald"/>
                <a:ea typeface="Oswald"/>
                <a:cs typeface="Oswald"/>
                <a:sym typeface="Oswald"/>
              </a:rPr>
              <a:t>// code ici</a:t>
            </a:r>
            <a:endParaRPr sz="3800">
              <a:solidFill>
                <a:srgbClr val="666666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800">
                <a:latin typeface="Oswald"/>
                <a:ea typeface="Oswald"/>
                <a:cs typeface="Oswald"/>
                <a:sym typeface="Oswald"/>
              </a:rPr>
              <a:t>}</a:t>
            </a:r>
            <a:endParaRPr sz="38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